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73" r:id="rId8"/>
    <p:sldId id="271" r:id="rId9"/>
    <p:sldId id="262" r:id="rId10"/>
    <p:sldId id="263" r:id="rId11"/>
    <p:sldId id="264" r:id="rId12"/>
    <p:sldId id="265" r:id="rId13"/>
    <p:sldId id="266" r:id="rId14"/>
    <p:sldId id="272" r:id="rId15"/>
    <p:sldId id="267" r:id="rId16"/>
    <p:sldId id="268" r:id="rId17"/>
    <p:sldId id="269"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FFF"/>
    <a:srgbClr val="222A35"/>
    <a:srgbClr val="10406A"/>
    <a:srgbClr val="EDF7FF"/>
    <a:srgbClr val="E3F3FF"/>
    <a:srgbClr val="E7FFC1"/>
    <a:srgbClr val="D027AA"/>
    <a:srgbClr val="6D3EB8"/>
    <a:srgbClr val="E8178A"/>
    <a:srgbClr val="E123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34"/>
    <p:restoredTop sz="94690"/>
  </p:normalViewPr>
  <p:slideViewPr>
    <p:cSldViewPr snapToGrid="0" snapToObjects="1">
      <p:cViewPr>
        <p:scale>
          <a:sx n="93" d="100"/>
          <a:sy n="93" d="100"/>
        </p:scale>
        <p:origin x="1120"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82C8E-827B-294F-B7DA-0DC9F12D77FE}" type="datetimeFigureOut">
              <a:t>10/24/23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27B01A-A7F9-A442-B4CA-CDFEB4C5A689}" type="slidenum">
              <a:t>‹#›</a:t>
            </a:fld>
            <a:endParaRPr lang="en-US"/>
          </a:p>
        </p:txBody>
      </p:sp>
    </p:spTree>
    <p:extLst>
      <p:ext uri="{BB962C8B-B14F-4D97-AF65-F5344CB8AC3E}">
        <p14:creationId xmlns:p14="http://schemas.microsoft.com/office/powerpoint/2010/main" val="4260760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27B01A-A7F9-A442-B4CA-CDFEB4C5A689}" type="slidenum">
              <a:t>9</a:t>
            </a:fld>
            <a:endParaRPr lang="en-US"/>
          </a:p>
        </p:txBody>
      </p:sp>
    </p:spTree>
    <p:extLst>
      <p:ext uri="{BB962C8B-B14F-4D97-AF65-F5344CB8AC3E}">
        <p14:creationId xmlns:p14="http://schemas.microsoft.com/office/powerpoint/2010/main" val="1760724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27B01A-A7F9-A442-B4CA-CDFEB4C5A689}" type="slidenum">
              <a:t>15</a:t>
            </a:fld>
            <a:endParaRPr lang="en-US"/>
          </a:p>
        </p:txBody>
      </p:sp>
    </p:spTree>
    <p:extLst>
      <p:ext uri="{BB962C8B-B14F-4D97-AF65-F5344CB8AC3E}">
        <p14:creationId xmlns:p14="http://schemas.microsoft.com/office/powerpoint/2010/main" val="1951039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C9A0-9470-8C4F-9568-0398E3E9A4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FEE2AF-224F-034E-BA62-D616163754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974445-32BF-7D42-884D-94CFC0B0EF22}"/>
              </a:ext>
            </a:extLst>
          </p:cNvPr>
          <p:cNvSpPr>
            <a:spLocks noGrp="1"/>
          </p:cNvSpPr>
          <p:nvPr>
            <p:ph type="dt" sz="half" idx="10"/>
          </p:nvPr>
        </p:nvSpPr>
        <p:spPr/>
        <p:txBody>
          <a:bodyPr/>
          <a:lstStyle/>
          <a:p>
            <a:fld id="{9D2DE4D5-CDFF-6448-8239-ABC13D1B5E7F}" type="datetimeFigureOut">
              <a:t>10/24/23</a:t>
            </a:fld>
            <a:endParaRPr lang="en-US"/>
          </a:p>
        </p:txBody>
      </p:sp>
      <p:sp>
        <p:nvSpPr>
          <p:cNvPr id="5" name="Footer Placeholder 4">
            <a:extLst>
              <a:ext uri="{FF2B5EF4-FFF2-40B4-BE49-F238E27FC236}">
                <a16:creationId xmlns:a16="http://schemas.microsoft.com/office/drawing/2014/main" id="{239C515E-3B1A-334B-8CBB-50A956451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214997-7632-D74C-A8D2-BFCA2BFF249C}"/>
              </a:ext>
            </a:extLst>
          </p:cNvPr>
          <p:cNvSpPr>
            <a:spLocks noGrp="1"/>
          </p:cNvSpPr>
          <p:nvPr>
            <p:ph type="sldNum" sz="quarter" idx="12"/>
          </p:nvPr>
        </p:nvSpPr>
        <p:spPr/>
        <p:txBody>
          <a:bodyPr/>
          <a:lstStyle/>
          <a:p>
            <a:fld id="{195A853F-0E1C-3445-8E31-E81C85265517}" type="slidenum">
              <a:t>‹#›</a:t>
            </a:fld>
            <a:endParaRPr lang="en-US"/>
          </a:p>
        </p:txBody>
      </p:sp>
    </p:spTree>
    <p:extLst>
      <p:ext uri="{BB962C8B-B14F-4D97-AF65-F5344CB8AC3E}">
        <p14:creationId xmlns:p14="http://schemas.microsoft.com/office/powerpoint/2010/main" val="736972496"/>
      </p:ext>
    </p:extLst>
  </p:cSld>
  <p:clrMapOvr>
    <a:masterClrMapping/>
  </p:clrMapOvr>
  <mc:AlternateContent xmlns:mc="http://schemas.openxmlformats.org/markup-compatibility/2006" xmlns:p14="http://schemas.microsoft.com/office/powerpoint/2010/main">
    <mc:Choice Requires="p14">
      <p:transition p14:dur="10" advTm="3600000">
        <p:push dir="u"/>
      </p:transition>
    </mc:Choice>
    <mc:Fallback xmlns="">
      <p:transition advTm="3600000">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8429-5FB3-BC49-BF6E-C7AFB72B56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76948A-5B06-004C-9AC5-FE89C6F951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2D3553-98A2-7341-899E-0781837F3EA5}"/>
              </a:ext>
            </a:extLst>
          </p:cNvPr>
          <p:cNvSpPr>
            <a:spLocks noGrp="1"/>
          </p:cNvSpPr>
          <p:nvPr>
            <p:ph type="dt" sz="half" idx="10"/>
          </p:nvPr>
        </p:nvSpPr>
        <p:spPr/>
        <p:txBody>
          <a:bodyPr/>
          <a:lstStyle/>
          <a:p>
            <a:fld id="{9D2DE4D5-CDFF-6448-8239-ABC13D1B5E7F}" type="datetimeFigureOut">
              <a:t>10/24/23</a:t>
            </a:fld>
            <a:endParaRPr lang="en-US"/>
          </a:p>
        </p:txBody>
      </p:sp>
      <p:sp>
        <p:nvSpPr>
          <p:cNvPr id="5" name="Footer Placeholder 4">
            <a:extLst>
              <a:ext uri="{FF2B5EF4-FFF2-40B4-BE49-F238E27FC236}">
                <a16:creationId xmlns:a16="http://schemas.microsoft.com/office/drawing/2014/main" id="{4508FD15-BFCC-EB4F-A954-3D3758C6E0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78938-7152-C541-8AF6-08FCC6075122}"/>
              </a:ext>
            </a:extLst>
          </p:cNvPr>
          <p:cNvSpPr>
            <a:spLocks noGrp="1"/>
          </p:cNvSpPr>
          <p:nvPr>
            <p:ph type="sldNum" sz="quarter" idx="12"/>
          </p:nvPr>
        </p:nvSpPr>
        <p:spPr/>
        <p:txBody>
          <a:bodyPr/>
          <a:lstStyle/>
          <a:p>
            <a:fld id="{195A853F-0E1C-3445-8E31-E81C85265517}" type="slidenum">
              <a:t>‹#›</a:t>
            </a:fld>
            <a:endParaRPr lang="en-US"/>
          </a:p>
        </p:txBody>
      </p:sp>
    </p:spTree>
    <p:extLst>
      <p:ext uri="{BB962C8B-B14F-4D97-AF65-F5344CB8AC3E}">
        <p14:creationId xmlns:p14="http://schemas.microsoft.com/office/powerpoint/2010/main" val="1334995869"/>
      </p:ext>
    </p:extLst>
  </p:cSld>
  <p:clrMapOvr>
    <a:masterClrMapping/>
  </p:clrMapOvr>
  <mc:AlternateContent xmlns:mc="http://schemas.openxmlformats.org/markup-compatibility/2006" xmlns:p14="http://schemas.microsoft.com/office/powerpoint/2010/main">
    <mc:Choice Requires="p14">
      <p:transition p14:dur="10" advTm="3600000">
        <p:push dir="u"/>
      </p:transition>
    </mc:Choice>
    <mc:Fallback xmlns="">
      <p:transition advTm="3600000">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6F354E-7296-244D-9FC0-75714C4111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22CD02-97F7-C34B-8625-FA94E7411C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0B436-B742-D140-A264-16B6DFE139CF}"/>
              </a:ext>
            </a:extLst>
          </p:cNvPr>
          <p:cNvSpPr>
            <a:spLocks noGrp="1"/>
          </p:cNvSpPr>
          <p:nvPr>
            <p:ph type="dt" sz="half" idx="10"/>
          </p:nvPr>
        </p:nvSpPr>
        <p:spPr/>
        <p:txBody>
          <a:bodyPr/>
          <a:lstStyle/>
          <a:p>
            <a:fld id="{9D2DE4D5-CDFF-6448-8239-ABC13D1B5E7F}" type="datetimeFigureOut">
              <a:t>10/24/23</a:t>
            </a:fld>
            <a:endParaRPr lang="en-US"/>
          </a:p>
        </p:txBody>
      </p:sp>
      <p:sp>
        <p:nvSpPr>
          <p:cNvPr id="5" name="Footer Placeholder 4">
            <a:extLst>
              <a:ext uri="{FF2B5EF4-FFF2-40B4-BE49-F238E27FC236}">
                <a16:creationId xmlns:a16="http://schemas.microsoft.com/office/drawing/2014/main" id="{AB516AC9-F7D6-7E40-A7A1-25B1B7E14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A9E64-379C-8040-BECB-D45608CCDAD6}"/>
              </a:ext>
            </a:extLst>
          </p:cNvPr>
          <p:cNvSpPr>
            <a:spLocks noGrp="1"/>
          </p:cNvSpPr>
          <p:nvPr>
            <p:ph type="sldNum" sz="quarter" idx="12"/>
          </p:nvPr>
        </p:nvSpPr>
        <p:spPr/>
        <p:txBody>
          <a:bodyPr/>
          <a:lstStyle/>
          <a:p>
            <a:fld id="{195A853F-0E1C-3445-8E31-E81C85265517}" type="slidenum">
              <a:t>‹#›</a:t>
            </a:fld>
            <a:endParaRPr lang="en-US"/>
          </a:p>
        </p:txBody>
      </p:sp>
    </p:spTree>
    <p:extLst>
      <p:ext uri="{BB962C8B-B14F-4D97-AF65-F5344CB8AC3E}">
        <p14:creationId xmlns:p14="http://schemas.microsoft.com/office/powerpoint/2010/main" val="1218201844"/>
      </p:ext>
    </p:extLst>
  </p:cSld>
  <p:clrMapOvr>
    <a:masterClrMapping/>
  </p:clrMapOvr>
  <mc:AlternateContent xmlns:mc="http://schemas.openxmlformats.org/markup-compatibility/2006" xmlns:p14="http://schemas.microsoft.com/office/powerpoint/2010/main">
    <mc:Choice Requires="p14">
      <p:transition p14:dur="10" advTm="3600000">
        <p:push dir="u"/>
      </p:transition>
    </mc:Choice>
    <mc:Fallback xmlns="">
      <p:transition advTm="3600000">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500D-C784-BA47-AF01-CE45E79845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741782-42CB-CF44-BDB1-CF56C02C4F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3B3DCE-07AB-FB49-A31A-5BACDC7984F3}"/>
              </a:ext>
            </a:extLst>
          </p:cNvPr>
          <p:cNvSpPr>
            <a:spLocks noGrp="1"/>
          </p:cNvSpPr>
          <p:nvPr>
            <p:ph type="dt" sz="half" idx="10"/>
          </p:nvPr>
        </p:nvSpPr>
        <p:spPr/>
        <p:txBody>
          <a:bodyPr/>
          <a:lstStyle/>
          <a:p>
            <a:fld id="{9D2DE4D5-CDFF-6448-8239-ABC13D1B5E7F}" type="datetimeFigureOut">
              <a:t>10/24/23</a:t>
            </a:fld>
            <a:endParaRPr lang="en-US"/>
          </a:p>
        </p:txBody>
      </p:sp>
      <p:sp>
        <p:nvSpPr>
          <p:cNvPr id="5" name="Footer Placeholder 4">
            <a:extLst>
              <a:ext uri="{FF2B5EF4-FFF2-40B4-BE49-F238E27FC236}">
                <a16:creationId xmlns:a16="http://schemas.microsoft.com/office/drawing/2014/main" id="{2DB7B423-F679-7043-90D3-CD66BF908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6B20E6-BC3E-554B-A074-4D0117D1876C}"/>
              </a:ext>
            </a:extLst>
          </p:cNvPr>
          <p:cNvSpPr>
            <a:spLocks noGrp="1"/>
          </p:cNvSpPr>
          <p:nvPr>
            <p:ph type="sldNum" sz="quarter" idx="12"/>
          </p:nvPr>
        </p:nvSpPr>
        <p:spPr/>
        <p:txBody>
          <a:bodyPr/>
          <a:lstStyle/>
          <a:p>
            <a:fld id="{195A853F-0E1C-3445-8E31-E81C85265517}" type="slidenum">
              <a:t>‹#›</a:t>
            </a:fld>
            <a:endParaRPr lang="en-US"/>
          </a:p>
        </p:txBody>
      </p:sp>
    </p:spTree>
    <p:extLst>
      <p:ext uri="{BB962C8B-B14F-4D97-AF65-F5344CB8AC3E}">
        <p14:creationId xmlns:p14="http://schemas.microsoft.com/office/powerpoint/2010/main" val="3046504517"/>
      </p:ext>
    </p:extLst>
  </p:cSld>
  <p:clrMapOvr>
    <a:masterClrMapping/>
  </p:clrMapOvr>
  <mc:AlternateContent xmlns:mc="http://schemas.openxmlformats.org/markup-compatibility/2006" xmlns:p14="http://schemas.microsoft.com/office/powerpoint/2010/main">
    <mc:Choice Requires="p14">
      <p:transition p14:dur="10" advTm="3600000">
        <p:push dir="u"/>
      </p:transition>
    </mc:Choice>
    <mc:Fallback xmlns="">
      <p:transition advTm="3600000">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3C0E-F536-2443-958E-481661A78A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03919B-021A-A447-808A-CFBF7EE001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CECE7A-D7FF-6C4B-AEF7-DEA16B700F0C}"/>
              </a:ext>
            </a:extLst>
          </p:cNvPr>
          <p:cNvSpPr>
            <a:spLocks noGrp="1"/>
          </p:cNvSpPr>
          <p:nvPr>
            <p:ph type="dt" sz="half" idx="10"/>
          </p:nvPr>
        </p:nvSpPr>
        <p:spPr/>
        <p:txBody>
          <a:bodyPr/>
          <a:lstStyle/>
          <a:p>
            <a:fld id="{9D2DE4D5-CDFF-6448-8239-ABC13D1B5E7F}" type="datetimeFigureOut">
              <a:t>10/24/23</a:t>
            </a:fld>
            <a:endParaRPr lang="en-US"/>
          </a:p>
        </p:txBody>
      </p:sp>
      <p:sp>
        <p:nvSpPr>
          <p:cNvPr id="5" name="Footer Placeholder 4">
            <a:extLst>
              <a:ext uri="{FF2B5EF4-FFF2-40B4-BE49-F238E27FC236}">
                <a16:creationId xmlns:a16="http://schemas.microsoft.com/office/drawing/2014/main" id="{00A17788-7EBC-B643-98FA-4B238A9BFB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732A5-212F-744C-A18F-88DAB4840EF0}"/>
              </a:ext>
            </a:extLst>
          </p:cNvPr>
          <p:cNvSpPr>
            <a:spLocks noGrp="1"/>
          </p:cNvSpPr>
          <p:nvPr>
            <p:ph type="sldNum" sz="quarter" idx="12"/>
          </p:nvPr>
        </p:nvSpPr>
        <p:spPr/>
        <p:txBody>
          <a:bodyPr/>
          <a:lstStyle/>
          <a:p>
            <a:fld id="{195A853F-0E1C-3445-8E31-E81C85265517}" type="slidenum">
              <a:t>‹#›</a:t>
            </a:fld>
            <a:endParaRPr lang="en-US"/>
          </a:p>
        </p:txBody>
      </p:sp>
    </p:spTree>
    <p:extLst>
      <p:ext uri="{BB962C8B-B14F-4D97-AF65-F5344CB8AC3E}">
        <p14:creationId xmlns:p14="http://schemas.microsoft.com/office/powerpoint/2010/main" val="1309975202"/>
      </p:ext>
    </p:extLst>
  </p:cSld>
  <p:clrMapOvr>
    <a:masterClrMapping/>
  </p:clrMapOvr>
  <mc:AlternateContent xmlns:mc="http://schemas.openxmlformats.org/markup-compatibility/2006" xmlns:p14="http://schemas.microsoft.com/office/powerpoint/2010/main">
    <mc:Choice Requires="p14">
      <p:transition p14:dur="10" advTm="3600000">
        <p:push dir="u"/>
      </p:transition>
    </mc:Choice>
    <mc:Fallback xmlns="">
      <p:transition advTm="3600000">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9D7E8-A9CC-EA4B-BDBF-B66AC8E03D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9BA526-AAE5-DA41-9FBF-53D8430AD4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E84DD0-1E62-B748-96AF-236D7C8F9C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3EC3F-40E1-C04E-9174-6A2E024C6BD3}"/>
              </a:ext>
            </a:extLst>
          </p:cNvPr>
          <p:cNvSpPr>
            <a:spLocks noGrp="1"/>
          </p:cNvSpPr>
          <p:nvPr>
            <p:ph type="dt" sz="half" idx="10"/>
          </p:nvPr>
        </p:nvSpPr>
        <p:spPr/>
        <p:txBody>
          <a:bodyPr/>
          <a:lstStyle/>
          <a:p>
            <a:fld id="{9D2DE4D5-CDFF-6448-8239-ABC13D1B5E7F}" type="datetimeFigureOut">
              <a:t>10/24/23</a:t>
            </a:fld>
            <a:endParaRPr lang="en-US"/>
          </a:p>
        </p:txBody>
      </p:sp>
      <p:sp>
        <p:nvSpPr>
          <p:cNvPr id="6" name="Footer Placeholder 5">
            <a:extLst>
              <a:ext uri="{FF2B5EF4-FFF2-40B4-BE49-F238E27FC236}">
                <a16:creationId xmlns:a16="http://schemas.microsoft.com/office/drawing/2014/main" id="{A28ED722-0790-D44C-A661-A4F1703A94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500427-9AB3-5C47-918E-98E21E6816D9}"/>
              </a:ext>
            </a:extLst>
          </p:cNvPr>
          <p:cNvSpPr>
            <a:spLocks noGrp="1"/>
          </p:cNvSpPr>
          <p:nvPr>
            <p:ph type="sldNum" sz="quarter" idx="12"/>
          </p:nvPr>
        </p:nvSpPr>
        <p:spPr/>
        <p:txBody>
          <a:bodyPr/>
          <a:lstStyle/>
          <a:p>
            <a:fld id="{195A853F-0E1C-3445-8E31-E81C85265517}" type="slidenum">
              <a:t>‹#›</a:t>
            </a:fld>
            <a:endParaRPr lang="en-US"/>
          </a:p>
        </p:txBody>
      </p:sp>
    </p:spTree>
    <p:extLst>
      <p:ext uri="{BB962C8B-B14F-4D97-AF65-F5344CB8AC3E}">
        <p14:creationId xmlns:p14="http://schemas.microsoft.com/office/powerpoint/2010/main" val="1769623110"/>
      </p:ext>
    </p:extLst>
  </p:cSld>
  <p:clrMapOvr>
    <a:masterClrMapping/>
  </p:clrMapOvr>
  <mc:AlternateContent xmlns:mc="http://schemas.openxmlformats.org/markup-compatibility/2006" xmlns:p14="http://schemas.microsoft.com/office/powerpoint/2010/main">
    <mc:Choice Requires="p14">
      <p:transition p14:dur="10" advTm="3600000">
        <p:push dir="u"/>
      </p:transition>
    </mc:Choice>
    <mc:Fallback xmlns="">
      <p:transition advTm="3600000">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E3F1-2AF4-8144-9B7B-72E8293E8D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71DDD1-6775-A140-88F7-EF77594920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488700-8586-634E-AEDB-2FE35385EE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F6297B-A4AF-4346-A15A-4412C775E6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4C0DC9-931E-AD47-8199-F3B1306054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52C455-85AE-6C4D-8B4C-51DFA69EE990}"/>
              </a:ext>
            </a:extLst>
          </p:cNvPr>
          <p:cNvSpPr>
            <a:spLocks noGrp="1"/>
          </p:cNvSpPr>
          <p:nvPr>
            <p:ph type="dt" sz="half" idx="10"/>
          </p:nvPr>
        </p:nvSpPr>
        <p:spPr/>
        <p:txBody>
          <a:bodyPr/>
          <a:lstStyle/>
          <a:p>
            <a:fld id="{9D2DE4D5-CDFF-6448-8239-ABC13D1B5E7F}" type="datetimeFigureOut">
              <a:t>10/24/23</a:t>
            </a:fld>
            <a:endParaRPr lang="en-US"/>
          </a:p>
        </p:txBody>
      </p:sp>
      <p:sp>
        <p:nvSpPr>
          <p:cNvPr id="8" name="Footer Placeholder 7">
            <a:extLst>
              <a:ext uri="{FF2B5EF4-FFF2-40B4-BE49-F238E27FC236}">
                <a16:creationId xmlns:a16="http://schemas.microsoft.com/office/drawing/2014/main" id="{33F58722-0E70-BD4C-8856-4C142618C4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658148-94D0-7446-AD3D-531F45C77520}"/>
              </a:ext>
            </a:extLst>
          </p:cNvPr>
          <p:cNvSpPr>
            <a:spLocks noGrp="1"/>
          </p:cNvSpPr>
          <p:nvPr>
            <p:ph type="sldNum" sz="quarter" idx="12"/>
          </p:nvPr>
        </p:nvSpPr>
        <p:spPr/>
        <p:txBody>
          <a:bodyPr/>
          <a:lstStyle/>
          <a:p>
            <a:fld id="{195A853F-0E1C-3445-8E31-E81C85265517}" type="slidenum">
              <a:t>‹#›</a:t>
            </a:fld>
            <a:endParaRPr lang="en-US"/>
          </a:p>
        </p:txBody>
      </p:sp>
    </p:spTree>
    <p:extLst>
      <p:ext uri="{BB962C8B-B14F-4D97-AF65-F5344CB8AC3E}">
        <p14:creationId xmlns:p14="http://schemas.microsoft.com/office/powerpoint/2010/main" val="1638830731"/>
      </p:ext>
    </p:extLst>
  </p:cSld>
  <p:clrMapOvr>
    <a:masterClrMapping/>
  </p:clrMapOvr>
  <mc:AlternateContent xmlns:mc="http://schemas.openxmlformats.org/markup-compatibility/2006" xmlns:p14="http://schemas.microsoft.com/office/powerpoint/2010/main">
    <mc:Choice Requires="p14">
      <p:transition p14:dur="10" advTm="3600000">
        <p:push dir="u"/>
      </p:transition>
    </mc:Choice>
    <mc:Fallback xmlns="">
      <p:transition advTm="3600000">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4FDF-2E18-7446-A336-BE734F1486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35E589-58FD-504C-9EB5-B6B3E5F3D53B}"/>
              </a:ext>
            </a:extLst>
          </p:cNvPr>
          <p:cNvSpPr>
            <a:spLocks noGrp="1"/>
          </p:cNvSpPr>
          <p:nvPr>
            <p:ph type="dt" sz="half" idx="10"/>
          </p:nvPr>
        </p:nvSpPr>
        <p:spPr/>
        <p:txBody>
          <a:bodyPr/>
          <a:lstStyle/>
          <a:p>
            <a:fld id="{9D2DE4D5-CDFF-6448-8239-ABC13D1B5E7F}" type="datetimeFigureOut">
              <a:t>10/24/23</a:t>
            </a:fld>
            <a:endParaRPr lang="en-US"/>
          </a:p>
        </p:txBody>
      </p:sp>
      <p:sp>
        <p:nvSpPr>
          <p:cNvPr id="4" name="Footer Placeholder 3">
            <a:extLst>
              <a:ext uri="{FF2B5EF4-FFF2-40B4-BE49-F238E27FC236}">
                <a16:creationId xmlns:a16="http://schemas.microsoft.com/office/drawing/2014/main" id="{56752CBE-AF36-204C-8337-3372B76EDA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30D7A9-4A78-6E4B-81A8-D3D6A441B1D2}"/>
              </a:ext>
            </a:extLst>
          </p:cNvPr>
          <p:cNvSpPr>
            <a:spLocks noGrp="1"/>
          </p:cNvSpPr>
          <p:nvPr>
            <p:ph type="sldNum" sz="quarter" idx="12"/>
          </p:nvPr>
        </p:nvSpPr>
        <p:spPr/>
        <p:txBody>
          <a:bodyPr/>
          <a:lstStyle/>
          <a:p>
            <a:fld id="{195A853F-0E1C-3445-8E31-E81C85265517}" type="slidenum">
              <a:t>‹#›</a:t>
            </a:fld>
            <a:endParaRPr lang="en-US"/>
          </a:p>
        </p:txBody>
      </p:sp>
    </p:spTree>
    <p:extLst>
      <p:ext uri="{BB962C8B-B14F-4D97-AF65-F5344CB8AC3E}">
        <p14:creationId xmlns:p14="http://schemas.microsoft.com/office/powerpoint/2010/main" val="1444473562"/>
      </p:ext>
    </p:extLst>
  </p:cSld>
  <p:clrMapOvr>
    <a:masterClrMapping/>
  </p:clrMapOvr>
  <mc:AlternateContent xmlns:mc="http://schemas.openxmlformats.org/markup-compatibility/2006" xmlns:p14="http://schemas.microsoft.com/office/powerpoint/2010/main">
    <mc:Choice Requires="p14">
      <p:transition p14:dur="10" advTm="3600000">
        <p:push dir="u"/>
      </p:transition>
    </mc:Choice>
    <mc:Fallback xmlns="">
      <p:transition advTm="3600000">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4D6FAA-0B51-B547-A762-577D34980B16}"/>
              </a:ext>
            </a:extLst>
          </p:cNvPr>
          <p:cNvSpPr>
            <a:spLocks noGrp="1"/>
          </p:cNvSpPr>
          <p:nvPr>
            <p:ph type="dt" sz="half" idx="10"/>
          </p:nvPr>
        </p:nvSpPr>
        <p:spPr/>
        <p:txBody>
          <a:bodyPr/>
          <a:lstStyle/>
          <a:p>
            <a:fld id="{9D2DE4D5-CDFF-6448-8239-ABC13D1B5E7F}" type="datetimeFigureOut">
              <a:t>10/24/23</a:t>
            </a:fld>
            <a:endParaRPr lang="en-US"/>
          </a:p>
        </p:txBody>
      </p:sp>
      <p:sp>
        <p:nvSpPr>
          <p:cNvPr id="3" name="Footer Placeholder 2">
            <a:extLst>
              <a:ext uri="{FF2B5EF4-FFF2-40B4-BE49-F238E27FC236}">
                <a16:creationId xmlns:a16="http://schemas.microsoft.com/office/drawing/2014/main" id="{82DDAA66-5347-EF47-BEA4-2813703094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F1B5C3-17D5-8B49-8513-1DE6262DB4EA}"/>
              </a:ext>
            </a:extLst>
          </p:cNvPr>
          <p:cNvSpPr>
            <a:spLocks noGrp="1"/>
          </p:cNvSpPr>
          <p:nvPr>
            <p:ph type="sldNum" sz="quarter" idx="12"/>
          </p:nvPr>
        </p:nvSpPr>
        <p:spPr/>
        <p:txBody>
          <a:bodyPr/>
          <a:lstStyle/>
          <a:p>
            <a:fld id="{195A853F-0E1C-3445-8E31-E81C85265517}" type="slidenum">
              <a:t>‹#›</a:t>
            </a:fld>
            <a:endParaRPr lang="en-US"/>
          </a:p>
        </p:txBody>
      </p:sp>
    </p:spTree>
    <p:extLst>
      <p:ext uri="{BB962C8B-B14F-4D97-AF65-F5344CB8AC3E}">
        <p14:creationId xmlns:p14="http://schemas.microsoft.com/office/powerpoint/2010/main" val="2887871554"/>
      </p:ext>
    </p:extLst>
  </p:cSld>
  <p:clrMapOvr>
    <a:masterClrMapping/>
  </p:clrMapOvr>
  <mc:AlternateContent xmlns:mc="http://schemas.openxmlformats.org/markup-compatibility/2006" xmlns:p14="http://schemas.microsoft.com/office/powerpoint/2010/main">
    <mc:Choice Requires="p14">
      <p:transition p14:dur="10" advTm="3600000">
        <p:push dir="u"/>
      </p:transition>
    </mc:Choice>
    <mc:Fallback xmlns="">
      <p:transition advTm="3600000">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D156C-ECE2-0C4D-A424-FF610B14CE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69DCB4-AB40-BB4C-9022-1C5EAF1D99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DEFBEB-484B-A449-A67F-DC876BE2FF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F51CA-3554-A346-A315-E7E518868BB6}"/>
              </a:ext>
            </a:extLst>
          </p:cNvPr>
          <p:cNvSpPr>
            <a:spLocks noGrp="1"/>
          </p:cNvSpPr>
          <p:nvPr>
            <p:ph type="dt" sz="half" idx="10"/>
          </p:nvPr>
        </p:nvSpPr>
        <p:spPr/>
        <p:txBody>
          <a:bodyPr/>
          <a:lstStyle/>
          <a:p>
            <a:fld id="{9D2DE4D5-CDFF-6448-8239-ABC13D1B5E7F}" type="datetimeFigureOut">
              <a:t>10/24/23</a:t>
            </a:fld>
            <a:endParaRPr lang="en-US"/>
          </a:p>
        </p:txBody>
      </p:sp>
      <p:sp>
        <p:nvSpPr>
          <p:cNvPr id="6" name="Footer Placeholder 5">
            <a:extLst>
              <a:ext uri="{FF2B5EF4-FFF2-40B4-BE49-F238E27FC236}">
                <a16:creationId xmlns:a16="http://schemas.microsoft.com/office/drawing/2014/main" id="{7D7B3C4A-BE3B-9A42-9D72-37F27EEB0E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26C4C-7857-C342-A286-BA30DC2AA906}"/>
              </a:ext>
            </a:extLst>
          </p:cNvPr>
          <p:cNvSpPr>
            <a:spLocks noGrp="1"/>
          </p:cNvSpPr>
          <p:nvPr>
            <p:ph type="sldNum" sz="quarter" idx="12"/>
          </p:nvPr>
        </p:nvSpPr>
        <p:spPr/>
        <p:txBody>
          <a:bodyPr/>
          <a:lstStyle/>
          <a:p>
            <a:fld id="{195A853F-0E1C-3445-8E31-E81C85265517}" type="slidenum">
              <a:t>‹#›</a:t>
            </a:fld>
            <a:endParaRPr lang="en-US"/>
          </a:p>
        </p:txBody>
      </p:sp>
    </p:spTree>
    <p:extLst>
      <p:ext uri="{BB962C8B-B14F-4D97-AF65-F5344CB8AC3E}">
        <p14:creationId xmlns:p14="http://schemas.microsoft.com/office/powerpoint/2010/main" val="2704332756"/>
      </p:ext>
    </p:extLst>
  </p:cSld>
  <p:clrMapOvr>
    <a:masterClrMapping/>
  </p:clrMapOvr>
  <mc:AlternateContent xmlns:mc="http://schemas.openxmlformats.org/markup-compatibility/2006" xmlns:p14="http://schemas.microsoft.com/office/powerpoint/2010/main">
    <mc:Choice Requires="p14">
      <p:transition p14:dur="10" advTm="3600000">
        <p:push dir="u"/>
      </p:transition>
    </mc:Choice>
    <mc:Fallback xmlns="">
      <p:transition advTm="3600000">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C37DC-DC8D-794C-9D6D-ADD98CE768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732740-A59A-BC4C-849D-6B76A1409C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6D0A86-B766-DA46-B24C-815BE4E8CA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867094-E647-B546-8703-3874130875CB}"/>
              </a:ext>
            </a:extLst>
          </p:cNvPr>
          <p:cNvSpPr>
            <a:spLocks noGrp="1"/>
          </p:cNvSpPr>
          <p:nvPr>
            <p:ph type="dt" sz="half" idx="10"/>
          </p:nvPr>
        </p:nvSpPr>
        <p:spPr/>
        <p:txBody>
          <a:bodyPr/>
          <a:lstStyle/>
          <a:p>
            <a:fld id="{9D2DE4D5-CDFF-6448-8239-ABC13D1B5E7F}" type="datetimeFigureOut">
              <a:t>10/24/23</a:t>
            </a:fld>
            <a:endParaRPr lang="en-US"/>
          </a:p>
        </p:txBody>
      </p:sp>
      <p:sp>
        <p:nvSpPr>
          <p:cNvPr id="6" name="Footer Placeholder 5">
            <a:extLst>
              <a:ext uri="{FF2B5EF4-FFF2-40B4-BE49-F238E27FC236}">
                <a16:creationId xmlns:a16="http://schemas.microsoft.com/office/drawing/2014/main" id="{CDE013D0-D233-3A43-9FD7-2469D1DD1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AE0D84-A987-2542-819F-125A64E43AD9}"/>
              </a:ext>
            </a:extLst>
          </p:cNvPr>
          <p:cNvSpPr>
            <a:spLocks noGrp="1"/>
          </p:cNvSpPr>
          <p:nvPr>
            <p:ph type="sldNum" sz="quarter" idx="12"/>
          </p:nvPr>
        </p:nvSpPr>
        <p:spPr/>
        <p:txBody>
          <a:bodyPr/>
          <a:lstStyle/>
          <a:p>
            <a:fld id="{195A853F-0E1C-3445-8E31-E81C85265517}" type="slidenum">
              <a:t>‹#›</a:t>
            </a:fld>
            <a:endParaRPr lang="en-US"/>
          </a:p>
        </p:txBody>
      </p:sp>
    </p:spTree>
    <p:extLst>
      <p:ext uri="{BB962C8B-B14F-4D97-AF65-F5344CB8AC3E}">
        <p14:creationId xmlns:p14="http://schemas.microsoft.com/office/powerpoint/2010/main" val="1396865991"/>
      </p:ext>
    </p:extLst>
  </p:cSld>
  <p:clrMapOvr>
    <a:masterClrMapping/>
  </p:clrMapOvr>
  <mc:AlternateContent xmlns:mc="http://schemas.openxmlformats.org/markup-compatibility/2006" xmlns:p14="http://schemas.microsoft.com/office/powerpoint/2010/main">
    <mc:Choice Requires="p14">
      <p:transition p14:dur="10" advTm="3600000">
        <p:push dir="u"/>
      </p:transition>
    </mc:Choice>
    <mc:Fallback xmlns="">
      <p:transition advTm="3600000">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C21FBE-3149-2049-A22E-1F8821F967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18A2D9-D475-DA46-8810-E4AEBEF47D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1BC776-AFA4-C541-B7DB-B585241E0B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DE4D5-CDFF-6448-8239-ABC13D1B5E7F}" type="datetimeFigureOut">
              <a:t>10/24/23</a:t>
            </a:fld>
            <a:endParaRPr lang="en-US"/>
          </a:p>
        </p:txBody>
      </p:sp>
      <p:sp>
        <p:nvSpPr>
          <p:cNvPr id="5" name="Footer Placeholder 4">
            <a:extLst>
              <a:ext uri="{FF2B5EF4-FFF2-40B4-BE49-F238E27FC236}">
                <a16:creationId xmlns:a16="http://schemas.microsoft.com/office/drawing/2014/main" id="{935A85B2-05F9-9642-8DFB-0FA8EC1882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98C20D-BC7F-B249-8D13-4D388A3B60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5A853F-0E1C-3445-8E31-E81C85265517}" type="slidenum">
              <a:t>‹#›</a:t>
            </a:fld>
            <a:endParaRPr lang="en-US"/>
          </a:p>
        </p:txBody>
      </p:sp>
    </p:spTree>
    <p:extLst>
      <p:ext uri="{BB962C8B-B14F-4D97-AF65-F5344CB8AC3E}">
        <p14:creationId xmlns:p14="http://schemas.microsoft.com/office/powerpoint/2010/main" val="2833735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Tm="3600000">
        <p:push dir="u"/>
      </p:transition>
    </mc:Choice>
    <mc:Fallback xmlns="">
      <p:transition advTm="3600000">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1.tiff"/><Relationship Id="rId7" Type="http://schemas.openxmlformats.org/officeDocument/2006/relationships/image" Target="../media/image23.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22.png"/><Relationship Id="rId9" Type="http://schemas.openxmlformats.org/officeDocument/2006/relationships/image" Target="../media/image24.tiff"/></Relationships>
</file>

<file path=ppt/slides/_rels/slide14.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22.png"/><Relationship Id="rId7" Type="http://schemas.microsoft.com/office/2007/relationships/hdphoto" Target="../media/hdphoto2.wdp"/><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tiff"/><Relationship Id="rId5" Type="http://schemas.microsoft.com/office/2007/relationships/hdphoto" Target="../media/hdphoto3.wdp"/><Relationship Id="rId10" Type="http://schemas.openxmlformats.org/officeDocument/2006/relationships/hyperlink" Target="https://forms.gle/xZXPqZC7s45SuzEg7" TargetMode="External"/><Relationship Id="rId4" Type="http://schemas.openxmlformats.org/officeDocument/2006/relationships/image" Target="../media/image25.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jp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B52C6C9-0873-024D-8DD0-3D23A16CB10E}"/>
              </a:ext>
            </a:extLst>
          </p:cNvPr>
          <p:cNvGrpSpPr/>
          <p:nvPr/>
        </p:nvGrpSpPr>
        <p:grpSpPr>
          <a:xfrm>
            <a:off x="0" y="-1"/>
            <a:ext cx="12192000" cy="712520"/>
            <a:chOff x="0" y="-1"/>
            <a:chExt cx="12192000" cy="712520"/>
          </a:xfrm>
        </p:grpSpPr>
        <p:grpSp>
          <p:nvGrpSpPr>
            <p:cNvPr id="8" name="Group 7">
              <a:extLst>
                <a:ext uri="{FF2B5EF4-FFF2-40B4-BE49-F238E27FC236}">
                  <a16:creationId xmlns:a16="http://schemas.microsoft.com/office/drawing/2014/main" id="{649DD516-5E6C-5243-A67B-48A1F3D4BF67}"/>
                </a:ext>
              </a:extLst>
            </p:cNvPr>
            <p:cNvGrpSpPr/>
            <p:nvPr/>
          </p:nvGrpSpPr>
          <p:grpSpPr>
            <a:xfrm>
              <a:off x="0" y="-1"/>
              <a:ext cx="12192000" cy="712520"/>
              <a:chOff x="0" y="-1"/>
              <a:chExt cx="12192000" cy="712520"/>
            </a:xfrm>
          </p:grpSpPr>
          <p:sp>
            <p:nvSpPr>
              <p:cNvPr id="5" name="Rectangle 4">
                <a:extLst>
                  <a:ext uri="{FF2B5EF4-FFF2-40B4-BE49-F238E27FC236}">
                    <a16:creationId xmlns:a16="http://schemas.microsoft.com/office/drawing/2014/main" id="{CFB2C857-463E-514B-B098-ED523A2CC3F4}"/>
                  </a:ext>
                </a:extLst>
              </p:cNvPr>
              <p:cNvSpPr/>
              <p:nvPr/>
            </p:nvSpPr>
            <p:spPr>
              <a:xfrm>
                <a:off x="0" y="1"/>
                <a:ext cx="12192000" cy="712518"/>
              </a:xfrm>
              <a:prstGeom prst="rect">
                <a:avLst/>
              </a:prstGeom>
              <a:solidFill>
                <a:srgbClr val="10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C498EE-E3C6-244E-9AD5-105794AF6393}"/>
                  </a:ext>
                </a:extLst>
              </p:cNvPr>
              <p:cNvPicPr>
                <a:picLocks noChangeAspect="1"/>
              </p:cNvPicPr>
              <p:nvPr/>
            </p:nvPicPr>
            <p:blipFill>
              <a:blip r:embed="rId2"/>
              <a:stretch>
                <a:fillRect/>
              </a:stretch>
            </p:blipFill>
            <p:spPr>
              <a:xfrm>
                <a:off x="0" y="-1"/>
                <a:ext cx="761726" cy="712519"/>
              </a:xfrm>
              <a:prstGeom prst="rect">
                <a:avLst/>
              </a:prstGeom>
            </p:spPr>
          </p:pic>
        </p:grpSp>
        <p:sp>
          <p:nvSpPr>
            <p:cNvPr id="9" name="TextBox 8">
              <a:extLst>
                <a:ext uri="{FF2B5EF4-FFF2-40B4-BE49-F238E27FC236}">
                  <a16:creationId xmlns:a16="http://schemas.microsoft.com/office/drawing/2014/main" id="{C0A3BE77-F115-204F-90D1-86016DE94E46}"/>
                </a:ext>
              </a:extLst>
            </p:cNvPr>
            <p:cNvSpPr txBox="1"/>
            <p:nvPr/>
          </p:nvSpPr>
          <p:spPr>
            <a:xfrm>
              <a:off x="1030146" y="202369"/>
              <a:ext cx="1640193" cy="307777"/>
            </a:xfrm>
            <a:prstGeom prst="rect">
              <a:avLst/>
            </a:prstGeom>
            <a:noFill/>
          </p:spPr>
          <p:txBody>
            <a:bodyPr wrap="square" rtlCol="0">
              <a:spAutoFit/>
            </a:bodyPr>
            <a:lstStyle/>
            <a:p>
              <a:pPr algn="ctr"/>
              <a:r>
                <a:rPr lang="en-US" sz="1400" b="1">
                  <a:solidFill>
                    <a:schemeClr val="bg1"/>
                  </a:solidFill>
                  <a:latin typeface="Montserrat" pitchFamily="2" charset="77"/>
                </a:rPr>
                <a:t>TRANG CHỦ</a:t>
              </a:r>
            </a:p>
          </p:txBody>
        </p:sp>
        <p:sp>
          <p:nvSpPr>
            <p:cNvPr id="10" name="TextBox 9">
              <a:extLst>
                <a:ext uri="{FF2B5EF4-FFF2-40B4-BE49-F238E27FC236}">
                  <a16:creationId xmlns:a16="http://schemas.microsoft.com/office/drawing/2014/main" id="{F8CF4EF1-156A-C540-8C34-2B6A43892F83}"/>
                </a:ext>
              </a:extLst>
            </p:cNvPr>
            <p:cNvSpPr txBox="1"/>
            <p:nvPr/>
          </p:nvSpPr>
          <p:spPr>
            <a:xfrm>
              <a:off x="3404885" y="202368"/>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CÂU CHUYỆN</a:t>
              </a:r>
            </a:p>
          </p:txBody>
        </p:sp>
        <p:sp>
          <p:nvSpPr>
            <p:cNvPr id="11" name="TextBox 10">
              <a:extLst>
                <a:ext uri="{FF2B5EF4-FFF2-40B4-BE49-F238E27FC236}">
                  <a16:creationId xmlns:a16="http://schemas.microsoft.com/office/drawing/2014/main" id="{BEA2EFB1-D559-D841-9189-636BA050C778}"/>
                </a:ext>
              </a:extLst>
            </p:cNvPr>
            <p:cNvSpPr txBox="1"/>
            <p:nvPr/>
          </p:nvSpPr>
          <p:spPr>
            <a:xfrm>
              <a:off x="5779624" y="202367"/>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PHẢN HỒI</a:t>
              </a:r>
            </a:p>
          </p:txBody>
        </p:sp>
        <p:sp>
          <p:nvSpPr>
            <p:cNvPr id="12" name="TextBox 11">
              <a:extLst>
                <a:ext uri="{FF2B5EF4-FFF2-40B4-BE49-F238E27FC236}">
                  <a16:creationId xmlns:a16="http://schemas.microsoft.com/office/drawing/2014/main" id="{4F7B9B09-9F42-9D43-9749-F8F4F7EBF591}"/>
                </a:ext>
              </a:extLst>
            </p:cNvPr>
            <p:cNvSpPr txBox="1"/>
            <p:nvPr/>
          </p:nvSpPr>
          <p:spPr>
            <a:xfrm>
              <a:off x="8165715" y="94645"/>
              <a:ext cx="1640193" cy="523220"/>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THÔNG TIN KHÓA HỌC</a:t>
              </a:r>
            </a:p>
          </p:txBody>
        </p:sp>
        <p:sp>
          <p:nvSpPr>
            <p:cNvPr id="15" name="Rounded Rectangle 14">
              <a:extLst>
                <a:ext uri="{FF2B5EF4-FFF2-40B4-BE49-F238E27FC236}">
                  <a16:creationId xmlns:a16="http://schemas.microsoft.com/office/drawing/2014/main" id="{1F52F792-82BF-D049-86F4-96F1FA0CC957}"/>
                </a:ext>
              </a:extLst>
            </p:cNvPr>
            <p:cNvSpPr/>
            <p:nvPr/>
          </p:nvSpPr>
          <p:spPr>
            <a:xfrm>
              <a:off x="10333409" y="203225"/>
              <a:ext cx="1331089" cy="307777"/>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0406A"/>
                  </a:solidFill>
                  <a:latin typeface="Montserrat" pitchFamily="2" charset="77"/>
                </a:rPr>
                <a:t>ĐĂNG KÝ</a:t>
              </a:r>
            </a:p>
          </p:txBody>
        </p:sp>
      </p:grpSp>
      <p:sp>
        <p:nvSpPr>
          <p:cNvPr id="17" name="TextBox 16">
            <a:extLst>
              <a:ext uri="{FF2B5EF4-FFF2-40B4-BE49-F238E27FC236}">
                <a16:creationId xmlns:a16="http://schemas.microsoft.com/office/drawing/2014/main" id="{2FDEE087-780D-2E44-B884-AFD5C2A441D6}"/>
              </a:ext>
            </a:extLst>
          </p:cNvPr>
          <p:cNvSpPr txBox="1"/>
          <p:nvPr/>
        </p:nvSpPr>
        <p:spPr>
          <a:xfrm>
            <a:off x="2101156" y="740421"/>
            <a:ext cx="7989688" cy="1200329"/>
          </a:xfrm>
          <a:prstGeom prst="rect">
            <a:avLst/>
          </a:prstGeom>
          <a:noFill/>
        </p:spPr>
        <p:txBody>
          <a:bodyPr wrap="none" rtlCol="0">
            <a:spAutoFit/>
          </a:bodyPr>
          <a:lstStyle/>
          <a:p>
            <a:pPr algn="ctr"/>
            <a:r>
              <a:rPr lang="en-US" sz="3600" b="1">
                <a:solidFill>
                  <a:srgbClr val="10406A"/>
                </a:solidFill>
                <a:latin typeface="Montserrat ExtraBold" pitchFamily="2" charset="77"/>
              </a:rPr>
              <a:t>AFFILIATE MARKETING</a:t>
            </a:r>
          </a:p>
          <a:p>
            <a:pPr algn="ctr"/>
            <a:r>
              <a:rPr lang="en-US" sz="3600" b="1">
                <a:solidFill>
                  <a:schemeClr val="accent5">
                    <a:lumMod val="60000"/>
                    <a:lumOff val="40000"/>
                  </a:schemeClr>
                </a:solidFill>
                <a:latin typeface="Montserrat ExtraBold" pitchFamily="2" charset="77"/>
              </a:rPr>
              <a:t>XU HƯỚNG KIẾM TIỀN </a:t>
            </a:r>
            <a:r>
              <a:rPr lang="en-US" sz="3600" b="1">
                <a:solidFill>
                  <a:srgbClr val="10406A"/>
                </a:solidFill>
                <a:latin typeface="Montserrat ExtraBold" pitchFamily="2" charset="77"/>
              </a:rPr>
              <a:t>“KHỦNG”</a:t>
            </a:r>
          </a:p>
        </p:txBody>
      </p:sp>
      <p:sp>
        <p:nvSpPr>
          <p:cNvPr id="18" name="TextBox 17">
            <a:extLst>
              <a:ext uri="{FF2B5EF4-FFF2-40B4-BE49-F238E27FC236}">
                <a16:creationId xmlns:a16="http://schemas.microsoft.com/office/drawing/2014/main" id="{E6BB0F47-9A36-1C4F-A8FE-0252B849BD04}"/>
              </a:ext>
            </a:extLst>
          </p:cNvPr>
          <p:cNvSpPr txBox="1"/>
          <p:nvPr/>
        </p:nvSpPr>
        <p:spPr>
          <a:xfrm>
            <a:off x="2729533" y="5563026"/>
            <a:ext cx="6732933" cy="1200329"/>
          </a:xfrm>
          <a:prstGeom prst="rect">
            <a:avLst/>
          </a:prstGeom>
          <a:noFill/>
        </p:spPr>
        <p:txBody>
          <a:bodyPr wrap="none" rtlCol="0">
            <a:spAutoFit/>
          </a:bodyPr>
          <a:lstStyle/>
          <a:p>
            <a:pPr algn="ctr"/>
            <a:r>
              <a:rPr lang="en-US" sz="3600" b="1">
                <a:solidFill>
                  <a:schemeClr val="accent5">
                    <a:lumMod val="60000"/>
                    <a:lumOff val="40000"/>
                  </a:schemeClr>
                </a:solidFill>
                <a:latin typeface="Montserrat ExtraBold" pitchFamily="2" charset="77"/>
              </a:rPr>
              <a:t>SỰ NGHIỆP </a:t>
            </a:r>
            <a:r>
              <a:rPr lang="en-US" sz="3600" b="1">
                <a:solidFill>
                  <a:srgbClr val="10406A"/>
                </a:solidFill>
                <a:latin typeface="Montserrat ExtraBold" pitchFamily="2" charset="77"/>
              </a:rPr>
              <a:t>BỀN VỮNG</a:t>
            </a:r>
          </a:p>
          <a:p>
            <a:pPr algn="ctr"/>
            <a:r>
              <a:rPr lang="en-US" sz="3600" b="1">
                <a:solidFill>
                  <a:schemeClr val="accent5">
                    <a:lumMod val="60000"/>
                    <a:lumOff val="40000"/>
                  </a:schemeClr>
                </a:solidFill>
                <a:latin typeface="Montserrat ExtraBold" pitchFamily="2" charset="77"/>
              </a:rPr>
              <a:t>RẤT ÍT HOẶC </a:t>
            </a:r>
            <a:r>
              <a:rPr lang="en-US" sz="3600" b="1">
                <a:solidFill>
                  <a:srgbClr val="10406A"/>
                </a:solidFill>
                <a:latin typeface="Montserrat ExtraBold" pitchFamily="2" charset="77"/>
              </a:rPr>
              <a:t>KHÔNG VỐN!</a:t>
            </a:r>
          </a:p>
        </p:txBody>
      </p:sp>
      <p:pic>
        <p:nvPicPr>
          <p:cNvPr id="2" name="Picture 1">
            <a:extLst>
              <a:ext uri="{FF2B5EF4-FFF2-40B4-BE49-F238E27FC236}">
                <a16:creationId xmlns:a16="http://schemas.microsoft.com/office/drawing/2014/main" id="{C5D37420-AE27-644F-936C-808018464C3C}"/>
              </a:ext>
            </a:extLst>
          </p:cNvPr>
          <p:cNvPicPr>
            <a:picLocks noChangeAspect="1"/>
          </p:cNvPicPr>
          <p:nvPr/>
        </p:nvPicPr>
        <p:blipFill>
          <a:blip r:embed="rId3"/>
          <a:stretch>
            <a:fillRect/>
          </a:stretch>
        </p:blipFill>
        <p:spPr>
          <a:xfrm>
            <a:off x="2998824" y="1979468"/>
            <a:ext cx="6194353" cy="3484324"/>
          </a:xfrm>
          <a:prstGeom prst="rect">
            <a:avLst/>
          </a:prstGeom>
        </p:spPr>
      </p:pic>
    </p:spTree>
    <p:extLst>
      <p:ext uri="{BB962C8B-B14F-4D97-AF65-F5344CB8AC3E}">
        <p14:creationId xmlns:p14="http://schemas.microsoft.com/office/powerpoint/2010/main" val="3997152500"/>
      </p:ext>
    </p:extLst>
  </p:cSld>
  <p:clrMapOvr>
    <a:masterClrMapping/>
  </p:clrMapOvr>
  <mc:AlternateContent xmlns:mc="http://schemas.openxmlformats.org/markup-compatibility/2006" xmlns:p14="http://schemas.microsoft.com/office/powerpoint/2010/main">
    <mc:Choice Requires="p14">
      <p:transition p14:dur="10" advClick="0" advTm="15000">
        <p:push dir="u"/>
      </p:transition>
    </mc:Choice>
    <mc:Fallback xmlns="">
      <p:transition advClick="0" advTm="15000">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8DF9C84-8882-EE4A-8132-574BA9FD5D4E}"/>
              </a:ext>
            </a:extLst>
          </p:cNvPr>
          <p:cNvPicPr>
            <a:picLocks noChangeAspect="1"/>
          </p:cNvPicPr>
          <p:nvPr/>
        </p:nvPicPr>
        <p:blipFill rotWithShape="1">
          <a:blip r:embed="rId2"/>
          <a:srcRect l="3684" t="13946" r="5570"/>
          <a:stretch/>
        </p:blipFill>
        <p:spPr>
          <a:xfrm>
            <a:off x="3069379" y="3643541"/>
            <a:ext cx="6053229" cy="2943668"/>
          </a:xfrm>
          <a:prstGeom prst="rect">
            <a:avLst/>
          </a:prstGeom>
        </p:spPr>
      </p:pic>
      <p:grpSp>
        <p:nvGrpSpPr>
          <p:cNvPr id="4" name="Group 3">
            <a:extLst>
              <a:ext uri="{FF2B5EF4-FFF2-40B4-BE49-F238E27FC236}">
                <a16:creationId xmlns:a16="http://schemas.microsoft.com/office/drawing/2014/main" id="{2D35E426-2F5D-E04B-84CC-211550983029}"/>
              </a:ext>
            </a:extLst>
          </p:cNvPr>
          <p:cNvGrpSpPr/>
          <p:nvPr/>
        </p:nvGrpSpPr>
        <p:grpSpPr>
          <a:xfrm>
            <a:off x="0" y="-1220876"/>
            <a:ext cx="12192000" cy="712520"/>
            <a:chOff x="0" y="-1"/>
            <a:chExt cx="12192000" cy="712520"/>
          </a:xfrm>
        </p:grpSpPr>
        <p:grpSp>
          <p:nvGrpSpPr>
            <p:cNvPr id="5" name="Group 4">
              <a:extLst>
                <a:ext uri="{FF2B5EF4-FFF2-40B4-BE49-F238E27FC236}">
                  <a16:creationId xmlns:a16="http://schemas.microsoft.com/office/drawing/2014/main" id="{2BA8B71D-C594-364B-BE26-ED2F9CCF401B}"/>
                </a:ext>
              </a:extLst>
            </p:cNvPr>
            <p:cNvGrpSpPr/>
            <p:nvPr/>
          </p:nvGrpSpPr>
          <p:grpSpPr>
            <a:xfrm>
              <a:off x="0" y="-1"/>
              <a:ext cx="12192000" cy="712520"/>
              <a:chOff x="0" y="-1"/>
              <a:chExt cx="12192000" cy="712520"/>
            </a:xfrm>
          </p:grpSpPr>
          <p:sp>
            <p:nvSpPr>
              <p:cNvPr id="11" name="Rectangle 10">
                <a:extLst>
                  <a:ext uri="{FF2B5EF4-FFF2-40B4-BE49-F238E27FC236}">
                    <a16:creationId xmlns:a16="http://schemas.microsoft.com/office/drawing/2014/main" id="{5F2D958A-C830-4240-9371-836FF42D6F24}"/>
                  </a:ext>
                </a:extLst>
              </p:cNvPr>
              <p:cNvSpPr/>
              <p:nvPr/>
            </p:nvSpPr>
            <p:spPr>
              <a:xfrm>
                <a:off x="0" y="1"/>
                <a:ext cx="12192000" cy="712518"/>
              </a:xfrm>
              <a:prstGeom prst="rect">
                <a:avLst/>
              </a:prstGeom>
              <a:solidFill>
                <a:srgbClr val="10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9FE25AF-84BF-4C40-9A78-226E6B345C96}"/>
                  </a:ext>
                </a:extLst>
              </p:cNvPr>
              <p:cNvPicPr>
                <a:picLocks noChangeAspect="1"/>
              </p:cNvPicPr>
              <p:nvPr/>
            </p:nvPicPr>
            <p:blipFill>
              <a:blip r:embed="rId3"/>
              <a:stretch>
                <a:fillRect/>
              </a:stretch>
            </p:blipFill>
            <p:spPr>
              <a:xfrm>
                <a:off x="0" y="-1"/>
                <a:ext cx="761726" cy="712519"/>
              </a:xfrm>
              <a:prstGeom prst="rect">
                <a:avLst/>
              </a:prstGeom>
            </p:spPr>
          </p:pic>
        </p:grpSp>
        <p:sp>
          <p:nvSpPr>
            <p:cNvPr id="6" name="TextBox 5">
              <a:extLst>
                <a:ext uri="{FF2B5EF4-FFF2-40B4-BE49-F238E27FC236}">
                  <a16:creationId xmlns:a16="http://schemas.microsoft.com/office/drawing/2014/main" id="{49F883E5-2EF7-2044-B06A-CB6900252AC5}"/>
                </a:ext>
              </a:extLst>
            </p:cNvPr>
            <p:cNvSpPr txBox="1"/>
            <p:nvPr/>
          </p:nvSpPr>
          <p:spPr>
            <a:xfrm>
              <a:off x="1030146" y="202369"/>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TRANG CHỦ</a:t>
              </a:r>
            </a:p>
          </p:txBody>
        </p:sp>
        <p:sp>
          <p:nvSpPr>
            <p:cNvPr id="7" name="TextBox 6">
              <a:extLst>
                <a:ext uri="{FF2B5EF4-FFF2-40B4-BE49-F238E27FC236}">
                  <a16:creationId xmlns:a16="http://schemas.microsoft.com/office/drawing/2014/main" id="{2152E703-68F5-0148-96B4-E78FE733C2C4}"/>
                </a:ext>
              </a:extLst>
            </p:cNvPr>
            <p:cNvSpPr txBox="1"/>
            <p:nvPr/>
          </p:nvSpPr>
          <p:spPr>
            <a:xfrm>
              <a:off x="3404885" y="202368"/>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CÂU CHUYỆN</a:t>
              </a:r>
            </a:p>
          </p:txBody>
        </p:sp>
        <p:sp>
          <p:nvSpPr>
            <p:cNvPr id="8" name="TextBox 7">
              <a:extLst>
                <a:ext uri="{FF2B5EF4-FFF2-40B4-BE49-F238E27FC236}">
                  <a16:creationId xmlns:a16="http://schemas.microsoft.com/office/drawing/2014/main" id="{4798D856-CD26-4D43-A5E4-55C435E0850D}"/>
                </a:ext>
              </a:extLst>
            </p:cNvPr>
            <p:cNvSpPr txBox="1"/>
            <p:nvPr/>
          </p:nvSpPr>
          <p:spPr>
            <a:xfrm>
              <a:off x="5779624" y="202367"/>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PHẢN HỒI</a:t>
              </a:r>
            </a:p>
          </p:txBody>
        </p:sp>
        <p:sp>
          <p:nvSpPr>
            <p:cNvPr id="9" name="TextBox 8">
              <a:extLst>
                <a:ext uri="{FF2B5EF4-FFF2-40B4-BE49-F238E27FC236}">
                  <a16:creationId xmlns:a16="http://schemas.microsoft.com/office/drawing/2014/main" id="{D9014AA9-49AB-0E45-AB3C-488EDDF6E02A}"/>
                </a:ext>
              </a:extLst>
            </p:cNvPr>
            <p:cNvSpPr txBox="1"/>
            <p:nvPr/>
          </p:nvSpPr>
          <p:spPr>
            <a:xfrm>
              <a:off x="8165715" y="94645"/>
              <a:ext cx="1640193" cy="523220"/>
            </a:xfrm>
            <a:prstGeom prst="rect">
              <a:avLst/>
            </a:prstGeom>
            <a:noFill/>
          </p:spPr>
          <p:txBody>
            <a:bodyPr wrap="square" rtlCol="0">
              <a:spAutoFit/>
            </a:bodyPr>
            <a:lstStyle/>
            <a:p>
              <a:pPr algn="ctr"/>
              <a:r>
                <a:rPr lang="en-US" sz="1400" b="1">
                  <a:solidFill>
                    <a:schemeClr val="bg1"/>
                  </a:solidFill>
                  <a:latin typeface="Montserrat" pitchFamily="2" charset="77"/>
                </a:rPr>
                <a:t>THÔNG TIN KHÓA HỌC</a:t>
              </a:r>
            </a:p>
          </p:txBody>
        </p:sp>
        <p:sp>
          <p:nvSpPr>
            <p:cNvPr id="10" name="Rounded Rectangle 9">
              <a:extLst>
                <a:ext uri="{FF2B5EF4-FFF2-40B4-BE49-F238E27FC236}">
                  <a16:creationId xmlns:a16="http://schemas.microsoft.com/office/drawing/2014/main" id="{435B4F07-8399-5149-A883-4DD75C668A96}"/>
                </a:ext>
              </a:extLst>
            </p:cNvPr>
            <p:cNvSpPr/>
            <p:nvPr/>
          </p:nvSpPr>
          <p:spPr>
            <a:xfrm>
              <a:off x="10333409" y="203225"/>
              <a:ext cx="1331089" cy="307777"/>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0406A"/>
                  </a:solidFill>
                  <a:latin typeface="Montserrat" pitchFamily="2" charset="77"/>
                </a:rPr>
                <a:t>ĐĂNG KÝ</a:t>
              </a:r>
            </a:p>
          </p:txBody>
        </p:sp>
      </p:grpSp>
      <p:sp>
        <p:nvSpPr>
          <p:cNvPr id="13" name="TextBox 12">
            <a:extLst>
              <a:ext uri="{FF2B5EF4-FFF2-40B4-BE49-F238E27FC236}">
                <a16:creationId xmlns:a16="http://schemas.microsoft.com/office/drawing/2014/main" id="{63607714-0964-6148-9E08-FDC8A7352977}"/>
              </a:ext>
            </a:extLst>
          </p:cNvPr>
          <p:cNvSpPr txBox="1"/>
          <p:nvPr/>
        </p:nvSpPr>
        <p:spPr>
          <a:xfrm>
            <a:off x="3830792" y="105654"/>
            <a:ext cx="4530407" cy="523220"/>
          </a:xfrm>
          <a:prstGeom prst="rect">
            <a:avLst/>
          </a:prstGeom>
          <a:noFill/>
        </p:spPr>
        <p:txBody>
          <a:bodyPr wrap="none" rtlCol="0">
            <a:spAutoFit/>
          </a:bodyPr>
          <a:lstStyle/>
          <a:p>
            <a:pPr algn="ctr"/>
            <a:r>
              <a:rPr lang="en-US" sz="2800" b="1">
                <a:solidFill>
                  <a:schemeClr val="accent5">
                    <a:lumMod val="75000"/>
                  </a:schemeClr>
                </a:solidFill>
                <a:latin typeface="Montserrat ExtraBold" pitchFamily="2" charset="77"/>
              </a:rPr>
              <a:t>THÔNG TIN KHÓA HỌC</a:t>
            </a:r>
          </a:p>
        </p:txBody>
      </p:sp>
      <p:sp>
        <p:nvSpPr>
          <p:cNvPr id="15" name="TextBox 14">
            <a:extLst>
              <a:ext uri="{FF2B5EF4-FFF2-40B4-BE49-F238E27FC236}">
                <a16:creationId xmlns:a16="http://schemas.microsoft.com/office/drawing/2014/main" id="{43181C4F-53EB-B044-B473-47119A563ECB}"/>
              </a:ext>
            </a:extLst>
          </p:cNvPr>
          <p:cNvSpPr txBox="1"/>
          <p:nvPr/>
        </p:nvSpPr>
        <p:spPr>
          <a:xfrm>
            <a:off x="209906" y="628874"/>
            <a:ext cx="11772177" cy="1877437"/>
          </a:xfrm>
          <a:prstGeom prst="rect">
            <a:avLst/>
          </a:prstGeom>
          <a:noFill/>
        </p:spPr>
        <p:txBody>
          <a:bodyPr wrap="square" rtlCol="0">
            <a:spAutoFit/>
          </a:bodyPr>
          <a:lstStyle/>
          <a:p>
            <a:pPr algn="just"/>
            <a:r>
              <a:rPr lang="en-US" sz="1400">
                <a:solidFill>
                  <a:srgbClr val="10406A"/>
                </a:solidFill>
                <a:latin typeface="Montserrat" pitchFamily="2" charset="77"/>
              </a:rPr>
              <a:t>Ngày hôm nay, bạn không cần phải có nhiều tài sản để khởi nghiệp. Ngay cả khi bạn muốn trở thành doanh nhân, nghệ sĩ, influencer (người có ảnh hưởng trên mạng xã hội) thì </a:t>
            </a:r>
            <a:r>
              <a:rPr lang="en-US" sz="1600" b="1">
                <a:solidFill>
                  <a:schemeClr val="accent5">
                    <a:lumMod val="75000"/>
                  </a:schemeClr>
                </a:solidFill>
                <a:latin typeface="Montserrat" pitchFamily="2" charset="77"/>
              </a:rPr>
              <a:t>CHI PHÍ HẦU NHƯ BẰNG 0</a:t>
            </a:r>
            <a:r>
              <a:rPr lang="en-US" sz="1400">
                <a:solidFill>
                  <a:srgbClr val="10406A"/>
                </a:solidFill>
                <a:latin typeface="Montserrat" pitchFamily="2" charset="77"/>
              </a:rPr>
              <a:t>. Chỉ cần một chiếc smartphone có kết nối Internet, bạn </a:t>
            </a:r>
            <a:r>
              <a:rPr lang="en-US" sz="1600" b="1">
                <a:solidFill>
                  <a:schemeClr val="accent5">
                    <a:lumMod val="75000"/>
                  </a:schemeClr>
                </a:solidFill>
                <a:latin typeface="Montserrat" pitchFamily="2" charset="77"/>
              </a:rPr>
              <a:t>CÓ THỂ LÀM MỌI THỨ</a:t>
            </a:r>
            <a:r>
              <a:rPr lang="en-US" sz="1400">
                <a:solidFill>
                  <a:srgbClr val="10406A"/>
                </a:solidFill>
                <a:latin typeface="Montserrat" pitchFamily="2" charset="77"/>
              </a:rPr>
              <a:t>.</a:t>
            </a:r>
          </a:p>
          <a:p>
            <a:pPr algn="just"/>
            <a:endParaRPr lang="en-US" sz="1200">
              <a:solidFill>
                <a:srgbClr val="10406A"/>
              </a:solidFill>
              <a:latin typeface="Montserrat" pitchFamily="2" charset="77"/>
            </a:endParaRPr>
          </a:p>
          <a:p>
            <a:pPr algn="just"/>
            <a:r>
              <a:rPr lang="en-US" sz="1400" b="1">
                <a:solidFill>
                  <a:srgbClr val="10406A"/>
                </a:solidFill>
                <a:latin typeface="Montserrat" pitchFamily="2" charset="77"/>
              </a:rPr>
              <a:t>Nếu bạn </a:t>
            </a:r>
            <a:r>
              <a:rPr lang="en-US" sz="1600" b="1">
                <a:solidFill>
                  <a:srgbClr val="10406A"/>
                </a:solidFill>
                <a:latin typeface="Montserrat" pitchFamily="2" charset="77"/>
              </a:rPr>
              <a:t>BẮT ĐẦU TỪ CON SỐ 0</a:t>
            </a:r>
            <a:r>
              <a:rPr lang="en-US" sz="1400" b="1">
                <a:solidFill>
                  <a:srgbClr val="10406A"/>
                </a:solidFill>
                <a:latin typeface="Montserrat" pitchFamily="2" charset="77"/>
              </a:rPr>
              <a:t>, người tự doanh/ khởi nghiệp 1 người, </a:t>
            </a:r>
            <a:r>
              <a:rPr lang="en-US" sz="1600" b="1">
                <a:solidFill>
                  <a:srgbClr val="10406A"/>
                </a:solidFill>
                <a:latin typeface="Montserrat" pitchFamily="2" charset="77"/>
              </a:rPr>
              <a:t>DÙ KHÔNG VỐN, ÍT VỐN</a:t>
            </a:r>
            <a:r>
              <a:rPr lang="en-US" sz="1400" b="1">
                <a:solidFill>
                  <a:srgbClr val="10406A"/>
                </a:solidFill>
                <a:latin typeface="Montserrat" pitchFamily="2" charset="77"/>
              </a:rPr>
              <a:t>, chưa có nhiều kiến thức thì bạn chỉ cần nắm vững các khái niệm cơ bản là có thể bắt đầu tìm kiếm khách hàng online. Điều duy nhất cần làm là lúc này là hãy bắt đầu học. Mọi triệu phú đều có một điểm chung, đó là họ đặt đặt giáo dục lên hàng đầu và học liên tục không ngừng nghỉ. </a:t>
            </a:r>
          </a:p>
        </p:txBody>
      </p:sp>
      <p:sp>
        <p:nvSpPr>
          <p:cNvPr id="14" name="Rounded Rectangle 13">
            <a:extLst>
              <a:ext uri="{FF2B5EF4-FFF2-40B4-BE49-F238E27FC236}">
                <a16:creationId xmlns:a16="http://schemas.microsoft.com/office/drawing/2014/main" id="{B38C79F6-8ECB-054D-84EB-4E06811977DB}"/>
              </a:ext>
            </a:extLst>
          </p:cNvPr>
          <p:cNvSpPr/>
          <p:nvPr/>
        </p:nvSpPr>
        <p:spPr>
          <a:xfrm>
            <a:off x="4972778" y="6381381"/>
            <a:ext cx="2246429" cy="370965"/>
          </a:xfrm>
          <a:prstGeom prst="roundRect">
            <a:avLst>
              <a:gd name="adj" fmla="val 50000"/>
            </a:avLst>
          </a:prstGeom>
          <a:solidFill>
            <a:schemeClr val="accent5">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0406A"/>
                </a:solidFill>
                <a:latin typeface="Montserrat" pitchFamily="2" charset="77"/>
              </a:rPr>
              <a:t>ĐĂNG KÝ NGAY</a:t>
            </a:r>
          </a:p>
        </p:txBody>
      </p:sp>
      <p:sp>
        <p:nvSpPr>
          <p:cNvPr id="19" name="TextBox 18">
            <a:extLst>
              <a:ext uri="{FF2B5EF4-FFF2-40B4-BE49-F238E27FC236}">
                <a16:creationId xmlns:a16="http://schemas.microsoft.com/office/drawing/2014/main" id="{C92CEA2E-253A-7E46-AAD9-774F427657DC}"/>
              </a:ext>
            </a:extLst>
          </p:cNvPr>
          <p:cNvSpPr txBox="1"/>
          <p:nvPr/>
        </p:nvSpPr>
        <p:spPr>
          <a:xfrm>
            <a:off x="209906" y="2540271"/>
            <a:ext cx="11772177" cy="1231106"/>
          </a:xfrm>
          <a:prstGeom prst="rect">
            <a:avLst/>
          </a:prstGeom>
          <a:noFill/>
        </p:spPr>
        <p:txBody>
          <a:bodyPr wrap="square" rtlCol="0">
            <a:spAutoFit/>
          </a:bodyPr>
          <a:lstStyle/>
          <a:p>
            <a:pPr algn="just"/>
            <a:r>
              <a:rPr lang="en-US" sz="1400">
                <a:solidFill>
                  <a:srgbClr val="10406A"/>
                </a:solidFill>
                <a:latin typeface="Montserrat" pitchFamily="2" charset="77"/>
              </a:rPr>
              <a:t>Hiểu được nhu cầu tìm kiếm chương trình đào tạo bài bản từ A-Z chuẩn quốc tế và bám sát thực tế, </a:t>
            </a:r>
            <a:r>
              <a:rPr lang="en-US" sz="1400" b="1">
                <a:solidFill>
                  <a:schemeClr val="accent5">
                    <a:lumMod val="75000"/>
                  </a:schemeClr>
                </a:solidFill>
                <a:latin typeface="Montserrat" pitchFamily="2" charset="77"/>
              </a:rPr>
              <a:t>BEAUTY COACH ACADEMY </a:t>
            </a:r>
            <a:r>
              <a:rPr lang="en-US" sz="1400">
                <a:solidFill>
                  <a:srgbClr val="10406A"/>
                </a:solidFill>
                <a:latin typeface="Montserrat" pitchFamily="2" charset="77"/>
              </a:rPr>
              <a:t>đã chắt lọc và đóng gói 10 năm kinh nghiệm làm tiếp thị online qua </a:t>
            </a:r>
            <a:r>
              <a:rPr lang="en-US" b="1">
                <a:solidFill>
                  <a:schemeClr val="accent5">
                    <a:lumMod val="75000"/>
                  </a:schemeClr>
                </a:solidFill>
                <a:latin typeface="Montserrat" pitchFamily="2" charset="77"/>
              </a:rPr>
              <a:t>KHOÁ HỌC QUICK START</a:t>
            </a:r>
            <a:r>
              <a:rPr lang="en-US" sz="1400" b="1">
                <a:solidFill>
                  <a:srgbClr val="10406A"/>
                </a:solidFill>
                <a:latin typeface="Montserrat" pitchFamily="2" charset="77"/>
              </a:rPr>
              <a:t> </a:t>
            </a:r>
            <a:r>
              <a:rPr lang="en-US" sz="1400">
                <a:solidFill>
                  <a:srgbClr val="10406A"/>
                </a:solidFill>
                <a:latin typeface="Montserrat" pitchFamily="2" charset="77"/>
              </a:rPr>
              <a:t>dành cho các bạn muốn trở thành người kinh doanh chuyên nghiệp trong lĩnh vực làm đẹp. Chương trình được dày công biên soạn, liên tục thử nghiệm và cập nhật trong suốt 6 năm bởi nhà sáng lập với nền tảng học vấn quốc tế, đã khởi nghiệp thành công với một start-up công nghệ lớn. Chương trình được giảng dạy bởi đội ngũ giảng viên kinh nghiệm thực chiến lão luyện trong ngành làm đẹp.</a:t>
            </a:r>
          </a:p>
        </p:txBody>
      </p:sp>
    </p:spTree>
    <p:extLst>
      <p:ext uri="{BB962C8B-B14F-4D97-AF65-F5344CB8AC3E}">
        <p14:creationId xmlns:p14="http://schemas.microsoft.com/office/powerpoint/2010/main" val="3892551093"/>
      </p:ext>
    </p:extLst>
  </p:cSld>
  <p:clrMapOvr>
    <a:masterClrMapping/>
  </p:clrMapOvr>
  <mc:AlternateContent xmlns:mc="http://schemas.openxmlformats.org/markup-compatibility/2006" xmlns:p14="http://schemas.microsoft.com/office/powerpoint/2010/main">
    <mc:Choice Requires="p14">
      <p:transition p14:dur="10" advClick="0" advTm="3600000">
        <p:push dir="u"/>
      </p:transition>
    </mc:Choice>
    <mc:Fallback xmlns="">
      <p:transition advClick="0" advTm="3600000">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D35E426-2F5D-E04B-84CC-211550983029}"/>
              </a:ext>
            </a:extLst>
          </p:cNvPr>
          <p:cNvGrpSpPr/>
          <p:nvPr/>
        </p:nvGrpSpPr>
        <p:grpSpPr>
          <a:xfrm>
            <a:off x="0" y="-2269383"/>
            <a:ext cx="12192000" cy="712520"/>
            <a:chOff x="0" y="-1"/>
            <a:chExt cx="12192000" cy="712520"/>
          </a:xfrm>
        </p:grpSpPr>
        <p:grpSp>
          <p:nvGrpSpPr>
            <p:cNvPr id="5" name="Group 4">
              <a:extLst>
                <a:ext uri="{FF2B5EF4-FFF2-40B4-BE49-F238E27FC236}">
                  <a16:creationId xmlns:a16="http://schemas.microsoft.com/office/drawing/2014/main" id="{2BA8B71D-C594-364B-BE26-ED2F9CCF401B}"/>
                </a:ext>
              </a:extLst>
            </p:cNvPr>
            <p:cNvGrpSpPr/>
            <p:nvPr/>
          </p:nvGrpSpPr>
          <p:grpSpPr>
            <a:xfrm>
              <a:off x="0" y="-1"/>
              <a:ext cx="12192000" cy="712520"/>
              <a:chOff x="0" y="-1"/>
              <a:chExt cx="12192000" cy="712520"/>
            </a:xfrm>
          </p:grpSpPr>
          <p:sp>
            <p:nvSpPr>
              <p:cNvPr id="11" name="Rectangle 10">
                <a:extLst>
                  <a:ext uri="{FF2B5EF4-FFF2-40B4-BE49-F238E27FC236}">
                    <a16:creationId xmlns:a16="http://schemas.microsoft.com/office/drawing/2014/main" id="{5F2D958A-C830-4240-9371-836FF42D6F24}"/>
                  </a:ext>
                </a:extLst>
              </p:cNvPr>
              <p:cNvSpPr/>
              <p:nvPr/>
            </p:nvSpPr>
            <p:spPr>
              <a:xfrm>
                <a:off x="0" y="1"/>
                <a:ext cx="12192000" cy="712518"/>
              </a:xfrm>
              <a:prstGeom prst="rect">
                <a:avLst/>
              </a:prstGeom>
              <a:solidFill>
                <a:srgbClr val="10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9FE25AF-84BF-4C40-9A78-226E6B345C96}"/>
                  </a:ext>
                </a:extLst>
              </p:cNvPr>
              <p:cNvPicPr>
                <a:picLocks noChangeAspect="1"/>
              </p:cNvPicPr>
              <p:nvPr/>
            </p:nvPicPr>
            <p:blipFill>
              <a:blip r:embed="rId2"/>
              <a:stretch>
                <a:fillRect/>
              </a:stretch>
            </p:blipFill>
            <p:spPr>
              <a:xfrm>
                <a:off x="0" y="-1"/>
                <a:ext cx="761726" cy="712519"/>
              </a:xfrm>
              <a:prstGeom prst="rect">
                <a:avLst/>
              </a:prstGeom>
            </p:spPr>
          </p:pic>
        </p:grpSp>
        <p:sp>
          <p:nvSpPr>
            <p:cNvPr id="6" name="TextBox 5">
              <a:extLst>
                <a:ext uri="{FF2B5EF4-FFF2-40B4-BE49-F238E27FC236}">
                  <a16:creationId xmlns:a16="http://schemas.microsoft.com/office/drawing/2014/main" id="{49F883E5-2EF7-2044-B06A-CB6900252AC5}"/>
                </a:ext>
              </a:extLst>
            </p:cNvPr>
            <p:cNvSpPr txBox="1"/>
            <p:nvPr/>
          </p:nvSpPr>
          <p:spPr>
            <a:xfrm>
              <a:off x="1030146" y="202369"/>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TRANG CHỦ</a:t>
              </a:r>
            </a:p>
          </p:txBody>
        </p:sp>
        <p:sp>
          <p:nvSpPr>
            <p:cNvPr id="7" name="TextBox 6">
              <a:extLst>
                <a:ext uri="{FF2B5EF4-FFF2-40B4-BE49-F238E27FC236}">
                  <a16:creationId xmlns:a16="http://schemas.microsoft.com/office/drawing/2014/main" id="{2152E703-68F5-0148-96B4-E78FE733C2C4}"/>
                </a:ext>
              </a:extLst>
            </p:cNvPr>
            <p:cNvSpPr txBox="1"/>
            <p:nvPr/>
          </p:nvSpPr>
          <p:spPr>
            <a:xfrm>
              <a:off x="3404885" y="202368"/>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CÂU CHUYỆN</a:t>
              </a:r>
            </a:p>
          </p:txBody>
        </p:sp>
        <p:sp>
          <p:nvSpPr>
            <p:cNvPr id="8" name="TextBox 7">
              <a:extLst>
                <a:ext uri="{FF2B5EF4-FFF2-40B4-BE49-F238E27FC236}">
                  <a16:creationId xmlns:a16="http://schemas.microsoft.com/office/drawing/2014/main" id="{4798D856-CD26-4D43-A5E4-55C435E0850D}"/>
                </a:ext>
              </a:extLst>
            </p:cNvPr>
            <p:cNvSpPr txBox="1"/>
            <p:nvPr/>
          </p:nvSpPr>
          <p:spPr>
            <a:xfrm>
              <a:off x="5779624" y="202367"/>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PHẢN HỒI</a:t>
              </a:r>
            </a:p>
          </p:txBody>
        </p:sp>
        <p:sp>
          <p:nvSpPr>
            <p:cNvPr id="9" name="TextBox 8">
              <a:extLst>
                <a:ext uri="{FF2B5EF4-FFF2-40B4-BE49-F238E27FC236}">
                  <a16:creationId xmlns:a16="http://schemas.microsoft.com/office/drawing/2014/main" id="{D9014AA9-49AB-0E45-AB3C-488EDDF6E02A}"/>
                </a:ext>
              </a:extLst>
            </p:cNvPr>
            <p:cNvSpPr txBox="1"/>
            <p:nvPr/>
          </p:nvSpPr>
          <p:spPr>
            <a:xfrm>
              <a:off x="8165715" y="94645"/>
              <a:ext cx="1640193" cy="523220"/>
            </a:xfrm>
            <a:prstGeom prst="rect">
              <a:avLst/>
            </a:prstGeom>
            <a:noFill/>
          </p:spPr>
          <p:txBody>
            <a:bodyPr wrap="square" rtlCol="0">
              <a:spAutoFit/>
            </a:bodyPr>
            <a:lstStyle/>
            <a:p>
              <a:pPr algn="ctr"/>
              <a:r>
                <a:rPr lang="en-US" sz="1400" b="1">
                  <a:solidFill>
                    <a:schemeClr val="bg1"/>
                  </a:solidFill>
                  <a:latin typeface="Montserrat" pitchFamily="2" charset="77"/>
                </a:rPr>
                <a:t>THÔNG TIN KHÓA HỌC</a:t>
              </a:r>
            </a:p>
          </p:txBody>
        </p:sp>
        <p:sp>
          <p:nvSpPr>
            <p:cNvPr id="10" name="Rounded Rectangle 9">
              <a:extLst>
                <a:ext uri="{FF2B5EF4-FFF2-40B4-BE49-F238E27FC236}">
                  <a16:creationId xmlns:a16="http://schemas.microsoft.com/office/drawing/2014/main" id="{435B4F07-8399-5149-A883-4DD75C668A96}"/>
                </a:ext>
              </a:extLst>
            </p:cNvPr>
            <p:cNvSpPr/>
            <p:nvPr/>
          </p:nvSpPr>
          <p:spPr>
            <a:xfrm>
              <a:off x="10333409" y="203225"/>
              <a:ext cx="1331089" cy="307777"/>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0406A"/>
                  </a:solidFill>
                  <a:latin typeface="Montserrat" pitchFamily="2" charset="77"/>
                </a:rPr>
                <a:t>ĐĂNG KÝ</a:t>
              </a:r>
            </a:p>
          </p:txBody>
        </p:sp>
      </p:grpSp>
      <p:sp>
        <p:nvSpPr>
          <p:cNvPr id="13" name="Rounded Rectangle 12">
            <a:extLst>
              <a:ext uri="{FF2B5EF4-FFF2-40B4-BE49-F238E27FC236}">
                <a16:creationId xmlns:a16="http://schemas.microsoft.com/office/drawing/2014/main" id="{F89BE389-ED01-964A-B4C8-89C6B48EC66B}"/>
              </a:ext>
            </a:extLst>
          </p:cNvPr>
          <p:cNvSpPr/>
          <p:nvPr/>
        </p:nvSpPr>
        <p:spPr>
          <a:xfrm>
            <a:off x="1786137" y="5075682"/>
            <a:ext cx="2337562" cy="540496"/>
          </a:xfrm>
          <a:prstGeom prst="roundRect">
            <a:avLst>
              <a:gd name="adj" fmla="val 50000"/>
            </a:avLst>
          </a:prstGeom>
          <a:solidFill>
            <a:schemeClr val="accent5">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0406A"/>
                </a:solidFill>
                <a:latin typeface="Montserrat" pitchFamily="2" charset="77"/>
              </a:rPr>
              <a:t>ĐĂNG KÝ NGAY</a:t>
            </a:r>
          </a:p>
        </p:txBody>
      </p:sp>
      <p:sp>
        <p:nvSpPr>
          <p:cNvPr id="2" name="Rectangle 1">
            <a:extLst>
              <a:ext uri="{FF2B5EF4-FFF2-40B4-BE49-F238E27FC236}">
                <a16:creationId xmlns:a16="http://schemas.microsoft.com/office/drawing/2014/main" id="{F6CE032D-1C81-E347-94EC-B91847E353F5}"/>
              </a:ext>
            </a:extLst>
          </p:cNvPr>
          <p:cNvSpPr/>
          <p:nvPr/>
        </p:nvSpPr>
        <p:spPr>
          <a:xfrm>
            <a:off x="2046620" y="301484"/>
            <a:ext cx="8098760" cy="830997"/>
          </a:xfrm>
          <a:prstGeom prst="rect">
            <a:avLst/>
          </a:prstGeom>
        </p:spPr>
        <p:txBody>
          <a:bodyPr wrap="square">
            <a:spAutoFit/>
          </a:bodyPr>
          <a:lstStyle/>
          <a:p>
            <a:pPr algn="ctr"/>
            <a:r>
              <a:rPr lang="en-US" sz="2000" b="1" i="1" kern="0">
                <a:solidFill>
                  <a:srgbClr val="10406A"/>
                </a:solidFill>
                <a:latin typeface="Montserrat" pitchFamily="2" charset="77"/>
                <a:ea typeface="Times New Roman" panose="02020603050405020304" pitchFamily="18" charset="0"/>
                <a:cs typeface="Times New Roman" panose="02020603050405020304" pitchFamily="18" charset="0"/>
              </a:rPr>
              <a:t>TẠI SAO BẠN NÊN BẮT ĐẦU NGAY VỚI Ý TƯỞNG </a:t>
            </a:r>
          </a:p>
          <a:p>
            <a:pPr algn="ctr"/>
            <a:r>
              <a:rPr lang="en-US" sz="2800" b="1" i="1" kern="0">
                <a:solidFill>
                  <a:schemeClr val="accent1"/>
                </a:solidFill>
                <a:latin typeface="Montserrat" pitchFamily="2" charset="77"/>
                <a:ea typeface="Times New Roman" panose="02020603050405020304" pitchFamily="18" charset="0"/>
                <a:cs typeface="Times New Roman" panose="02020603050405020304" pitchFamily="18" charset="0"/>
              </a:rPr>
              <a:t>TRỞ THÀNH MỘT BEAUTY AFFILIATE?</a:t>
            </a:r>
          </a:p>
        </p:txBody>
      </p:sp>
      <p:cxnSp>
        <p:nvCxnSpPr>
          <p:cNvPr id="36" name="Straight Connector 35">
            <a:extLst>
              <a:ext uri="{FF2B5EF4-FFF2-40B4-BE49-F238E27FC236}">
                <a16:creationId xmlns:a16="http://schemas.microsoft.com/office/drawing/2014/main" id="{D8CB3421-EA34-114A-82EB-DDDD43C49F87}"/>
              </a:ext>
            </a:extLst>
          </p:cNvPr>
          <p:cNvCxnSpPr>
            <a:cxnSpLocks/>
          </p:cNvCxnSpPr>
          <p:nvPr/>
        </p:nvCxnSpPr>
        <p:spPr>
          <a:xfrm>
            <a:off x="13920402" y="-2029517"/>
            <a:ext cx="5709844"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D74B19-5022-8345-B3E3-2A7B7BD2C7BB}"/>
              </a:ext>
            </a:extLst>
          </p:cNvPr>
          <p:cNvCxnSpPr>
            <a:cxnSpLocks/>
          </p:cNvCxnSpPr>
          <p:nvPr/>
        </p:nvCxnSpPr>
        <p:spPr>
          <a:xfrm>
            <a:off x="18800650" y="-3481380"/>
            <a:ext cx="829596"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F44375-4B80-464E-A32F-E7B3ED521DB7}"/>
              </a:ext>
            </a:extLst>
          </p:cNvPr>
          <p:cNvCxnSpPr>
            <a:cxnSpLocks/>
          </p:cNvCxnSpPr>
          <p:nvPr/>
        </p:nvCxnSpPr>
        <p:spPr>
          <a:xfrm>
            <a:off x="13920402" y="-3481380"/>
            <a:ext cx="829596"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A5E327B-B78B-FE4C-82C7-E1A4A5C59293}"/>
              </a:ext>
            </a:extLst>
          </p:cNvPr>
          <p:cNvCxnSpPr>
            <a:cxnSpLocks/>
          </p:cNvCxnSpPr>
          <p:nvPr/>
        </p:nvCxnSpPr>
        <p:spPr>
          <a:xfrm>
            <a:off x="13920402" y="-3481380"/>
            <a:ext cx="0" cy="145186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982324D-AFC2-7A4D-A2E5-CC7A2620C5C5}"/>
              </a:ext>
            </a:extLst>
          </p:cNvPr>
          <p:cNvCxnSpPr>
            <a:cxnSpLocks/>
          </p:cNvCxnSpPr>
          <p:nvPr/>
        </p:nvCxnSpPr>
        <p:spPr>
          <a:xfrm>
            <a:off x="19620690" y="-3481380"/>
            <a:ext cx="0" cy="145186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642F52E9-200B-B645-9593-2BD18F751160}"/>
              </a:ext>
            </a:extLst>
          </p:cNvPr>
          <p:cNvGrpSpPr/>
          <p:nvPr/>
        </p:nvGrpSpPr>
        <p:grpSpPr>
          <a:xfrm>
            <a:off x="482239" y="1201664"/>
            <a:ext cx="11227522" cy="5326428"/>
            <a:chOff x="564227" y="1201664"/>
            <a:chExt cx="11227522" cy="5326428"/>
          </a:xfrm>
        </p:grpSpPr>
        <p:grpSp>
          <p:nvGrpSpPr>
            <p:cNvPr id="49" name="Group 48">
              <a:extLst>
                <a:ext uri="{FF2B5EF4-FFF2-40B4-BE49-F238E27FC236}">
                  <a16:creationId xmlns:a16="http://schemas.microsoft.com/office/drawing/2014/main" id="{4691532A-A7BD-8A47-92DF-06AD279D65E5}"/>
                </a:ext>
              </a:extLst>
            </p:cNvPr>
            <p:cNvGrpSpPr/>
            <p:nvPr/>
          </p:nvGrpSpPr>
          <p:grpSpPr>
            <a:xfrm>
              <a:off x="5893672" y="1201664"/>
              <a:ext cx="5898077" cy="5326428"/>
              <a:chOff x="6145462" y="1471938"/>
              <a:chExt cx="5898077" cy="5326428"/>
            </a:xfrm>
          </p:grpSpPr>
          <p:sp>
            <p:nvSpPr>
              <p:cNvPr id="48" name="Rounded Rectangle 47">
                <a:extLst>
                  <a:ext uri="{FF2B5EF4-FFF2-40B4-BE49-F238E27FC236}">
                    <a16:creationId xmlns:a16="http://schemas.microsoft.com/office/drawing/2014/main" id="{9332757E-A00C-DC47-AC83-C5D4CABB939F}"/>
                  </a:ext>
                </a:extLst>
              </p:cNvPr>
              <p:cNvSpPr/>
              <p:nvPr/>
            </p:nvSpPr>
            <p:spPr>
              <a:xfrm>
                <a:off x="6145462" y="1471938"/>
                <a:ext cx="5898077" cy="5326428"/>
              </a:xfrm>
              <a:prstGeom prst="roundRect">
                <a:avLst>
                  <a:gd name="adj" fmla="val 8641"/>
                </a:avLst>
              </a:prstGeom>
              <a:gradFill>
                <a:gsLst>
                  <a:gs pos="30000">
                    <a:schemeClr val="accent6">
                      <a:lumMod val="11000"/>
                      <a:lumOff val="89000"/>
                      <a:alpha val="47000"/>
                    </a:schemeClr>
                  </a:gs>
                  <a:gs pos="62000">
                    <a:schemeClr val="accent5">
                      <a:lumMod val="20000"/>
                      <a:lumOff val="80000"/>
                    </a:schemeClr>
                  </a:gs>
                </a:gsLst>
                <a:lin ang="2700000" scaled="1"/>
              </a:grad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09D5D63-A93B-B849-AA1E-ACEEC80E7974}"/>
                  </a:ext>
                </a:extLst>
              </p:cNvPr>
              <p:cNvGrpSpPr/>
              <p:nvPr/>
            </p:nvGrpSpPr>
            <p:grpSpPr>
              <a:xfrm>
                <a:off x="6281071" y="1527658"/>
                <a:ext cx="5626859" cy="5235697"/>
                <a:chOff x="6210367" y="893092"/>
                <a:chExt cx="5626859" cy="5235697"/>
              </a:xfrm>
            </p:grpSpPr>
            <p:pic>
              <p:nvPicPr>
                <p:cNvPr id="20" name="Picture 19">
                  <a:extLst>
                    <a:ext uri="{FF2B5EF4-FFF2-40B4-BE49-F238E27FC236}">
                      <a16:creationId xmlns:a16="http://schemas.microsoft.com/office/drawing/2014/main" id="{502B0DF2-A25B-8A4E-9E03-532BCBE748BA}"/>
                    </a:ext>
                  </a:extLst>
                </p:cNvPr>
                <p:cNvPicPr>
                  <a:picLocks noChangeAspect="1"/>
                </p:cNvPicPr>
                <p:nvPr/>
              </p:nvPicPr>
              <p:blipFill>
                <a:blip r:embed="rId3"/>
                <a:stretch>
                  <a:fillRect/>
                </a:stretch>
              </p:blipFill>
              <p:spPr>
                <a:xfrm>
                  <a:off x="6210367" y="897895"/>
                  <a:ext cx="507095" cy="507095"/>
                </a:xfrm>
                <a:prstGeom prst="rect">
                  <a:avLst/>
                </a:prstGeom>
              </p:spPr>
            </p:pic>
            <p:sp>
              <p:nvSpPr>
                <p:cNvPr id="21" name="TextBox 20">
                  <a:extLst>
                    <a:ext uri="{FF2B5EF4-FFF2-40B4-BE49-F238E27FC236}">
                      <a16:creationId xmlns:a16="http://schemas.microsoft.com/office/drawing/2014/main" id="{732D7792-24EA-C847-B4D1-CFB6914012D6}"/>
                    </a:ext>
                  </a:extLst>
                </p:cNvPr>
                <p:cNvSpPr txBox="1"/>
                <p:nvPr/>
              </p:nvSpPr>
              <p:spPr>
                <a:xfrm>
                  <a:off x="6729095" y="893092"/>
                  <a:ext cx="5049716" cy="1169551"/>
                </a:xfrm>
                <a:prstGeom prst="rect">
                  <a:avLst/>
                </a:prstGeom>
                <a:noFill/>
              </p:spPr>
              <p:txBody>
                <a:bodyPr wrap="square" rtlCol="0">
                  <a:spAutoFit/>
                </a:bodyPr>
                <a:lstStyle/>
                <a:p>
                  <a:pPr algn="just"/>
                  <a:r>
                    <a:rPr lang="en-US" sz="1400">
                      <a:latin typeface="Montserrat" pitchFamily="2" charset="77"/>
                    </a:rPr>
                    <a:t>Bạn có thể </a:t>
                  </a:r>
                  <a:r>
                    <a:rPr lang="en-US" sz="1400" b="1">
                      <a:solidFill>
                        <a:srgbClr val="10406A"/>
                      </a:solidFill>
                      <a:latin typeface="Montserrat" pitchFamily="2" charset="77"/>
                    </a:rPr>
                    <a:t>tận dụng chương trình đào tạo huấn luyện và hệ sinh thái của Beauty Coach Academy </a:t>
                  </a:r>
                  <a:r>
                    <a:rPr lang="en-US" sz="1400">
                      <a:latin typeface="Montserrat" pitchFamily="2" charset="77"/>
                    </a:rPr>
                    <a:t>để có thể xây dựng kinh doanh riêng của chính mình, xây dựng thương hiệu cá nhân riêng của mình trong thị trường skincare và mỹ phẩm làm đẹp. </a:t>
                  </a:r>
                </a:p>
              </p:txBody>
            </p:sp>
            <p:sp>
              <p:nvSpPr>
                <p:cNvPr id="22" name="Rectangle 21">
                  <a:extLst>
                    <a:ext uri="{FF2B5EF4-FFF2-40B4-BE49-F238E27FC236}">
                      <a16:creationId xmlns:a16="http://schemas.microsoft.com/office/drawing/2014/main" id="{5AAD4DCE-73C9-694E-874F-09BD7BCC9992}"/>
                    </a:ext>
                  </a:extLst>
                </p:cNvPr>
                <p:cNvSpPr/>
                <p:nvPr/>
              </p:nvSpPr>
              <p:spPr>
                <a:xfrm>
                  <a:off x="6760234" y="2074977"/>
                  <a:ext cx="5018577" cy="1169551"/>
                </a:xfrm>
                <a:prstGeom prst="rect">
                  <a:avLst/>
                </a:prstGeom>
              </p:spPr>
              <p:txBody>
                <a:bodyPr wrap="square">
                  <a:spAutoFit/>
                </a:bodyPr>
                <a:lstStyle/>
                <a:p>
                  <a:pPr algn="just"/>
                  <a:r>
                    <a:rPr lang="en-US" sz="1400" kern="0">
                      <a:solidFill>
                        <a:srgbClr val="313131"/>
                      </a:solidFill>
                      <a:latin typeface="Montserrat" pitchFamily="2" charset="77"/>
                      <a:ea typeface="Times New Roman" panose="02020603050405020304" pitchFamily="18" charset="0"/>
                      <a:cs typeface="Times New Roman" panose="02020603050405020304" pitchFamily="18" charset="0"/>
                    </a:rPr>
                    <a:t>Trang bị những kiến thức chuyên môn nền tảng và kỹ năng giúp cho bạn có thể kinh doanh thành công trong kỷ nguyên số (sau đại dịch). Đó là </a:t>
                  </a:r>
                  <a:r>
                    <a:rPr lang="en-US" sz="1400" b="1" kern="0">
                      <a:solidFill>
                        <a:srgbClr val="10406A"/>
                      </a:solidFill>
                      <a:latin typeface="Montserrat" pitchFamily="2" charset="77"/>
                      <a:ea typeface="Times New Roman" panose="02020603050405020304" pitchFamily="18" charset="0"/>
                      <a:cs typeface="Times New Roman" panose="02020603050405020304" pitchFamily="18" charset="0"/>
                    </a:rPr>
                    <a:t>năng lực sáng tạo nội dung, online marketing, giao tiếp và bán hàng</a:t>
                  </a:r>
                  <a:r>
                    <a:rPr lang="en-US" sz="1400" kern="0">
                      <a:solidFill>
                        <a:srgbClr val="313131"/>
                      </a:solidFill>
                      <a:latin typeface="Montserrat" pitchFamily="2" charset="77"/>
                      <a:ea typeface="Times New Roman" panose="02020603050405020304" pitchFamily="18" charset="0"/>
                      <a:cs typeface="Times New Roman" panose="02020603050405020304" pitchFamily="18" charset="0"/>
                    </a:rPr>
                    <a:t>.</a:t>
                  </a:r>
                  <a:endParaRPr lang="en-US" sz="1600" kern="100">
                    <a:effectLst/>
                    <a:latin typeface="Montserrat" pitchFamily="2" charset="77"/>
                    <a:ea typeface="Calibri" panose="020F0502020204030204" pitchFamily="34" charset="0"/>
                    <a:cs typeface="Times New Roman" panose="02020603050405020304" pitchFamily="18" charset="0"/>
                  </a:endParaRPr>
                </a:p>
              </p:txBody>
            </p:sp>
            <p:pic>
              <p:nvPicPr>
                <p:cNvPr id="23" name="Picture 22">
                  <a:extLst>
                    <a:ext uri="{FF2B5EF4-FFF2-40B4-BE49-F238E27FC236}">
                      <a16:creationId xmlns:a16="http://schemas.microsoft.com/office/drawing/2014/main" id="{5F6590CE-1927-944E-AFB4-7A28CFF79E64}"/>
                    </a:ext>
                  </a:extLst>
                </p:cNvPr>
                <p:cNvPicPr>
                  <a:picLocks noChangeAspect="1"/>
                </p:cNvPicPr>
                <p:nvPr/>
              </p:nvPicPr>
              <p:blipFill>
                <a:blip r:embed="rId3"/>
                <a:stretch>
                  <a:fillRect/>
                </a:stretch>
              </p:blipFill>
              <p:spPr>
                <a:xfrm>
                  <a:off x="6210367" y="2074977"/>
                  <a:ext cx="507095" cy="507095"/>
                </a:xfrm>
                <a:prstGeom prst="rect">
                  <a:avLst/>
                </a:prstGeom>
              </p:spPr>
            </p:pic>
            <p:pic>
              <p:nvPicPr>
                <p:cNvPr id="24" name="Picture 23">
                  <a:extLst>
                    <a:ext uri="{FF2B5EF4-FFF2-40B4-BE49-F238E27FC236}">
                      <a16:creationId xmlns:a16="http://schemas.microsoft.com/office/drawing/2014/main" id="{350219A8-D83E-DD44-A621-1CE6957A10FC}"/>
                    </a:ext>
                  </a:extLst>
                </p:cNvPr>
                <p:cNvPicPr>
                  <a:picLocks noChangeAspect="1"/>
                </p:cNvPicPr>
                <p:nvPr/>
              </p:nvPicPr>
              <p:blipFill>
                <a:blip r:embed="rId3"/>
                <a:stretch>
                  <a:fillRect/>
                </a:stretch>
              </p:blipFill>
              <p:spPr>
                <a:xfrm>
                  <a:off x="6210367" y="3247039"/>
                  <a:ext cx="507095" cy="507095"/>
                </a:xfrm>
                <a:prstGeom prst="rect">
                  <a:avLst/>
                </a:prstGeom>
              </p:spPr>
            </p:pic>
            <p:pic>
              <p:nvPicPr>
                <p:cNvPr id="25" name="Picture 24">
                  <a:extLst>
                    <a:ext uri="{FF2B5EF4-FFF2-40B4-BE49-F238E27FC236}">
                      <a16:creationId xmlns:a16="http://schemas.microsoft.com/office/drawing/2014/main" id="{F71F4B29-87BE-1D41-BC85-731812DDAF29}"/>
                    </a:ext>
                  </a:extLst>
                </p:cNvPr>
                <p:cNvPicPr>
                  <a:picLocks noChangeAspect="1"/>
                </p:cNvPicPr>
                <p:nvPr/>
              </p:nvPicPr>
              <p:blipFill>
                <a:blip r:embed="rId3"/>
                <a:stretch>
                  <a:fillRect/>
                </a:stretch>
              </p:blipFill>
              <p:spPr>
                <a:xfrm>
                  <a:off x="6210367" y="4488115"/>
                  <a:ext cx="507095" cy="507095"/>
                </a:xfrm>
                <a:prstGeom prst="rect">
                  <a:avLst/>
                </a:prstGeom>
              </p:spPr>
            </p:pic>
            <p:sp>
              <p:nvSpPr>
                <p:cNvPr id="26" name="Rectangle 25">
                  <a:extLst>
                    <a:ext uri="{FF2B5EF4-FFF2-40B4-BE49-F238E27FC236}">
                      <a16:creationId xmlns:a16="http://schemas.microsoft.com/office/drawing/2014/main" id="{D177C515-A31B-684D-AC73-8F137465DDA8}"/>
                    </a:ext>
                  </a:extLst>
                </p:cNvPr>
                <p:cNvSpPr/>
                <p:nvPr/>
              </p:nvSpPr>
              <p:spPr>
                <a:xfrm>
                  <a:off x="6772503" y="3281546"/>
                  <a:ext cx="5064723" cy="1169551"/>
                </a:xfrm>
                <a:prstGeom prst="rect">
                  <a:avLst/>
                </a:prstGeom>
              </p:spPr>
              <p:txBody>
                <a:bodyPr wrap="square">
                  <a:spAutoFit/>
                </a:bodyPr>
                <a:lstStyle/>
                <a:p>
                  <a:pPr algn="just"/>
                  <a:r>
                    <a:rPr lang="en-US" sz="1400" kern="0">
                      <a:solidFill>
                        <a:srgbClr val="313131"/>
                      </a:solidFill>
                      <a:latin typeface="Montserrat" pitchFamily="2" charset="77"/>
                      <a:ea typeface="Times New Roman" panose="02020603050405020304" pitchFamily="18" charset="0"/>
                      <a:cs typeface="Times New Roman" panose="02020603050405020304" pitchFamily="18" charset="0"/>
                    </a:rPr>
                    <a:t>Trở thành chuyên gia có kiến thức chuyên sâu về các giải pháp làm đẹp hiệu quả: </a:t>
                  </a:r>
                  <a:r>
                    <a:rPr lang="en-US" sz="1400" b="1" kern="0">
                      <a:solidFill>
                        <a:srgbClr val="10406A"/>
                      </a:solidFill>
                      <a:latin typeface="Montserrat" pitchFamily="2" charset="77"/>
                      <a:ea typeface="Times New Roman" panose="02020603050405020304" pitchFamily="18" charset="0"/>
                      <a:cs typeface="Times New Roman" panose="02020603050405020304" pitchFamily="18" charset="0"/>
                    </a:rPr>
                    <a:t>Chăm Sóc Da (Skincare) - Vóc Dáng (Fitness) - Dinh Dưỡng (Nutrition)</a:t>
                  </a:r>
                  <a:r>
                    <a:rPr lang="en-US" sz="1400" kern="0">
                      <a:solidFill>
                        <a:srgbClr val="313131"/>
                      </a:solidFill>
                      <a:latin typeface="Montserrat" pitchFamily="2" charset="77"/>
                      <a:ea typeface="Times New Roman" panose="02020603050405020304" pitchFamily="18" charset="0"/>
                      <a:cs typeface="Times New Roman" panose="02020603050405020304" pitchFamily="18" charset="0"/>
                    </a:rPr>
                    <a:t>, tuân thủ đúng các quy trình chuyên môn trước - trong - sau để chăm sóc khách hàng hiệu quả.</a:t>
                  </a:r>
                  <a:endParaRPr lang="en-US" sz="1600" kern="100">
                    <a:effectLst/>
                    <a:latin typeface="Montserrat" pitchFamily="2" charset="77"/>
                    <a:ea typeface="Calibri" panose="020F0502020204030204" pitchFamily="34" charset="0"/>
                    <a:cs typeface="Times New Roman" panose="02020603050405020304" pitchFamily="18" charset="0"/>
                  </a:endParaRPr>
                </a:p>
              </p:txBody>
            </p:sp>
            <p:sp>
              <p:nvSpPr>
                <p:cNvPr id="27" name="Rectangle 26">
                  <a:extLst>
                    <a:ext uri="{FF2B5EF4-FFF2-40B4-BE49-F238E27FC236}">
                      <a16:creationId xmlns:a16="http://schemas.microsoft.com/office/drawing/2014/main" id="{E69DB843-CC2D-D241-85E5-0F37B038F8DC}"/>
                    </a:ext>
                  </a:extLst>
                </p:cNvPr>
                <p:cNvSpPr/>
                <p:nvPr/>
              </p:nvSpPr>
              <p:spPr>
                <a:xfrm>
                  <a:off x="6772503" y="4488115"/>
                  <a:ext cx="5064722" cy="738664"/>
                </a:xfrm>
                <a:prstGeom prst="rect">
                  <a:avLst/>
                </a:prstGeom>
              </p:spPr>
              <p:txBody>
                <a:bodyPr wrap="square">
                  <a:spAutoFit/>
                </a:bodyPr>
                <a:lstStyle/>
                <a:p>
                  <a:pPr algn="just"/>
                  <a:r>
                    <a:rPr lang="en-US" sz="1400" kern="0">
                      <a:solidFill>
                        <a:srgbClr val="313131"/>
                      </a:solidFill>
                      <a:latin typeface="Montserrat" pitchFamily="2" charset="77"/>
                      <a:ea typeface="Times New Roman" panose="02020603050405020304" pitchFamily="18" charset="0"/>
                      <a:cs typeface="Times New Roman" panose="02020603050405020304" pitchFamily="18" charset="0"/>
                    </a:rPr>
                    <a:t>Bạn sẽ được thay đổi tư duy và trang bị một kế hoạch làm việc và hành động chi tiết để có thể </a:t>
                  </a:r>
                  <a:r>
                    <a:rPr lang="en-US" sz="1400" b="1" kern="0">
                      <a:solidFill>
                        <a:srgbClr val="10406A"/>
                      </a:solidFill>
                      <a:latin typeface="Montserrat" pitchFamily="2" charset="77"/>
                      <a:ea typeface="Times New Roman" panose="02020603050405020304" pitchFamily="18" charset="0"/>
                      <a:cs typeface="Times New Roman" panose="02020603050405020304" pitchFamily="18" charset="0"/>
                    </a:rPr>
                    <a:t>đạt được bất kỳ mục tiêu cá nhân nào mà bạn mong muốn</a:t>
                  </a:r>
                  <a:r>
                    <a:rPr lang="en-US" sz="1400" kern="0">
                      <a:solidFill>
                        <a:srgbClr val="313131"/>
                      </a:solidFill>
                      <a:latin typeface="Montserrat" pitchFamily="2" charset="77"/>
                      <a:ea typeface="Times New Roman" panose="02020603050405020304" pitchFamily="18" charset="0"/>
                      <a:cs typeface="Times New Roman" panose="02020603050405020304" pitchFamily="18" charset="0"/>
                    </a:rPr>
                    <a:t>. </a:t>
                  </a:r>
                  <a:endParaRPr lang="en-US" sz="1600" kern="100">
                    <a:effectLst/>
                    <a:latin typeface="Montserrat" pitchFamily="2" charset="77"/>
                    <a:ea typeface="Calibri" panose="020F0502020204030204" pitchFamily="34" charset="0"/>
                    <a:cs typeface="Times New Roman" panose="02020603050405020304" pitchFamily="18" charset="0"/>
                  </a:endParaRPr>
                </a:p>
              </p:txBody>
            </p:sp>
            <p:sp>
              <p:nvSpPr>
                <p:cNvPr id="29" name="Rectangle 28">
                  <a:extLst>
                    <a:ext uri="{FF2B5EF4-FFF2-40B4-BE49-F238E27FC236}">
                      <a16:creationId xmlns:a16="http://schemas.microsoft.com/office/drawing/2014/main" id="{5E65CC2F-428D-8A4F-889C-ACF5AF9A8421}"/>
                    </a:ext>
                  </a:extLst>
                </p:cNvPr>
                <p:cNvSpPr/>
                <p:nvPr/>
              </p:nvSpPr>
              <p:spPr>
                <a:xfrm>
                  <a:off x="6772502" y="5267015"/>
                  <a:ext cx="5064723" cy="861774"/>
                </a:xfrm>
                <a:prstGeom prst="rect">
                  <a:avLst/>
                </a:prstGeom>
              </p:spPr>
              <p:txBody>
                <a:bodyPr wrap="square">
                  <a:spAutoFit/>
                </a:bodyPr>
                <a:lstStyle/>
                <a:p>
                  <a:pPr algn="ctr"/>
                  <a:r>
                    <a:rPr lang="en-US" sz="1600" kern="0">
                      <a:solidFill>
                        <a:srgbClr val="313131"/>
                      </a:solidFill>
                      <a:latin typeface="Montserrat" pitchFamily="2" charset="77"/>
                      <a:ea typeface="Times New Roman" panose="02020603050405020304" pitchFamily="18" charset="0"/>
                    </a:rPr>
                    <a:t>Xây dựng hình ảnh cả nhân của một Beauty Affiliate hướng tới các giá trị  </a:t>
                  </a:r>
                </a:p>
                <a:p>
                  <a:pPr algn="ctr"/>
                  <a:r>
                    <a:rPr lang="en-US" b="1" kern="0">
                      <a:solidFill>
                        <a:srgbClr val="10406A"/>
                      </a:solidFill>
                      <a:latin typeface="Montserrat" pitchFamily="2" charset="77"/>
                      <a:ea typeface="Times New Roman" panose="02020603050405020304" pitchFamily="18" charset="0"/>
                    </a:rPr>
                    <a:t>XINH ĐẸP - CHUYÊN NGHIỆP - TƯƠI MỚI</a:t>
                  </a:r>
                  <a:r>
                    <a:rPr lang="en-US" kern="0">
                      <a:solidFill>
                        <a:srgbClr val="313131"/>
                      </a:solidFill>
                      <a:latin typeface="Montserrat" pitchFamily="2" charset="77"/>
                      <a:ea typeface="Times New Roman" panose="02020603050405020304" pitchFamily="18" charset="0"/>
                    </a:rPr>
                    <a:t>.</a:t>
                  </a:r>
                  <a:r>
                    <a:rPr lang="en-US">
                      <a:effectLst/>
                      <a:latin typeface="Montserrat" pitchFamily="2" charset="77"/>
                    </a:rPr>
                    <a:t> </a:t>
                  </a:r>
                  <a:endParaRPr lang="en-US" sz="1600">
                    <a:latin typeface="Montserrat" pitchFamily="2" charset="77"/>
                  </a:endParaRPr>
                </a:p>
              </p:txBody>
            </p:sp>
            <p:pic>
              <p:nvPicPr>
                <p:cNvPr id="28" name="Picture 27">
                  <a:extLst>
                    <a:ext uri="{FF2B5EF4-FFF2-40B4-BE49-F238E27FC236}">
                      <a16:creationId xmlns:a16="http://schemas.microsoft.com/office/drawing/2014/main" id="{AD2C5F16-8F17-B74A-B250-7AD12F8EE827}"/>
                    </a:ext>
                  </a:extLst>
                </p:cNvPr>
                <p:cNvPicPr>
                  <a:picLocks noChangeAspect="1"/>
                </p:cNvPicPr>
                <p:nvPr/>
              </p:nvPicPr>
              <p:blipFill>
                <a:blip r:embed="rId3"/>
                <a:stretch>
                  <a:fillRect/>
                </a:stretch>
              </p:blipFill>
              <p:spPr>
                <a:xfrm>
                  <a:off x="6210367" y="5269630"/>
                  <a:ext cx="507095" cy="507095"/>
                </a:xfrm>
                <a:prstGeom prst="rect">
                  <a:avLst/>
                </a:prstGeom>
              </p:spPr>
            </p:pic>
          </p:grpSp>
        </p:grpSp>
        <p:grpSp>
          <p:nvGrpSpPr>
            <p:cNvPr id="59" name="Group 58">
              <a:extLst>
                <a:ext uri="{FF2B5EF4-FFF2-40B4-BE49-F238E27FC236}">
                  <a16:creationId xmlns:a16="http://schemas.microsoft.com/office/drawing/2014/main" id="{64F033F3-4A8B-454C-8A3D-46364F5C46E3}"/>
                </a:ext>
              </a:extLst>
            </p:cNvPr>
            <p:cNvGrpSpPr/>
            <p:nvPr/>
          </p:nvGrpSpPr>
          <p:grpSpPr>
            <a:xfrm>
              <a:off x="564227" y="2834032"/>
              <a:ext cx="4900246" cy="1599790"/>
              <a:chOff x="492954" y="3147308"/>
              <a:chExt cx="4900246" cy="1599790"/>
            </a:xfrm>
          </p:grpSpPr>
          <p:grpSp>
            <p:nvGrpSpPr>
              <p:cNvPr id="33" name="Group 32">
                <a:extLst>
                  <a:ext uri="{FF2B5EF4-FFF2-40B4-BE49-F238E27FC236}">
                    <a16:creationId xmlns:a16="http://schemas.microsoft.com/office/drawing/2014/main" id="{60C550A9-0093-E746-A9C8-50BE3758215D}"/>
                  </a:ext>
                </a:extLst>
              </p:cNvPr>
              <p:cNvGrpSpPr/>
              <p:nvPr/>
            </p:nvGrpSpPr>
            <p:grpSpPr>
              <a:xfrm>
                <a:off x="492954" y="3147308"/>
                <a:ext cx="4900246" cy="1550263"/>
                <a:chOff x="466073" y="2670003"/>
                <a:chExt cx="4900246" cy="1550263"/>
              </a:xfrm>
            </p:grpSpPr>
            <p:sp>
              <p:nvSpPr>
                <p:cNvPr id="15" name="TextBox 14">
                  <a:extLst>
                    <a:ext uri="{FF2B5EF4-FFF2-40B4-BE49-F238E27FC236}">
                      <a16:creationId xmlns:a16="http://schemas.microsoft.com/office/drawing/2014/main" id="{8B2F4721-FAA2-8243-B25C-2E71FA027E35}"/>
                    </a:ext>
                  </a:extLst>
                </p:cNvPr>
                <p:cNvSpPr txBox="1"/>
                <p:nvPr/>
              </p:nvSpPr>
              <p:spPr>
                <a:xfrm>
                  <a:off x="2410969" y="2736733"/>
                  <a:ext cx="891591" cy="1200329"/>
                </a:xfrm>
                <a:prstGeom prst="rect">
                  <a:avLst/>
                </a:prstGeom>
                <a:noFill/>
              </p:spPr>
              <p:txBody>
                <a:bodyPr wrap="none" rtlCol="0">
                  <a:spAutoFit/>
                </a:bodyPr>
                <a:lstStyle/>
                <a:p>
                  <a:r>
                    <a:rPr lang="en-US" sz="7200">
                      <a:solidFill>
                        <a:schemeClr val="accent5">
                          <a:lumMod val="40000"/>
                          <a:lumOff val="60000"/>
                        </a:schemeClr>
                      </a:solidFill>
                      <a:latin typeface="Freehand521 BT" panose="03080802030307080304" pitchFamily="66" charset="0"/>
                    </a:rPr>
                    <a:t>&amp;</a:t>
                  </a:r>
                </a:p>
              </p:txBody>
            </p:sp>
            <p:sp>
              <p:nvSpPr>
                <p:cNvPr id="14" name="Rectangle 13">
                  <a:extLst>
                    <a:ext uri="{FF2B5EF4-FFF2-40B4-BE49-F238E27FC236}">
                      <a16:creationId xmlns:a16="http://schemas.microsoft.com/office/drawing/2014/main" id="{AA5B0B31-A9F9-6C4E-B68B-4DD4C7ECDF7F}"/>
                    </a:ext>
                  </a:extLst>
                </p:cNvPr>
                <p:cNvSpPr/>
                <p:nvPr/>
              </p:nvSpPr>
              <p:spPr>
                <a:xfrm>
                  <a:off x="466073" y="3389269"/>
                  <a:ext cx="4900246" cy="830997"/>
                </a:xfrm>
                <a:prstGeom prst="rect">
                  <a:avLst/>
                </a:prstGeom>
                <a:noFill/>
              </p:spPr>
              <p:txBody>
                <a:bodyPr wrap="square">
                  <a:spAutoFit/>
                </a:bodyPr>
                <a:lstStyle/>
                <a:p>
                  <a:pPr algn="ctr"/>
                  <a:r>
                    <a:rPr lang="en-US" sz="2400" b="1" kern="0">
                      <a:solidFill>
                        <a:srgbClr val="10406A"/>
                      </a:solidFill>
                      <a:latin typeface="Montserrat" pitchFamily="2" charset="77"/>
                      <a:ea typeface="Times New Roman" panose="02020603050405020304" pitchFamily="18" charset="0"/>
                      <a:cs typeface="Times New Roman" panose="02020603050405020304" pitchFamily="18" charset="0"/>
                    </a:rPr>
                    <a:t>LÀM TTLK CHUYÊN NGHIỆP </a:t>
                  </a:r>
                </a:p>
                <a:p>
                  <a:pPr algn="ctr"/>
                  <a:r>
                    <a:rPr lang="en-US" sz="2400" b="1" kern="0">
                      <a:solidFill>
                        <a:srgbClr val="10406A"/>
                      </a:solidFill>
                      <a:latin typeface="Montserrat" pitchFamily="2" charset="77"/>
                      <a:ea typeface="Times New Roman" panose="02020603050405020304" pitchFamily="18" charset="0"/>
                      <a:cs typeface="Times New Roman" panose="02020603050405020304" pitchFamily="18" charset="0"/>
                    </a:rPr>
                    <a:t>TRONG LĨNH VỰC BEAUTY </a:t>
                  </a:r>
                  <a:endParaRPr lang="en-US" sz="2800" b="1" kern="100">
                    <a:solidFill>
                      <a:srgbClr val="10406A"/>
                    </a:solidFill>
                    <a:latin typeface="Montserrat" pitchFamily="2" charset="77"/>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ACC919F8-466C-AC43-9837-96549D2E0640}"/>
                    </a:ext>
                  </a:extLst>
                </p:cNvPr>
                <p:cNvSpPr/>
                <p:nvPr/>
              </p:nvSpPr>
              <p:spPr>
                <a:xfrm>
                  <a:off x="466073" y="2670003"/>
                  <a:ext cx="4900246" cy="523220"/>
                </a:xfrm>
                <a:prstGeom prst="rect">
                  <a:avLst/>
                </a:prstGeom>
                <a:noFill/>
              </p:spPr>
              <p:txBody>
                <a:bodyPr wrap="square">
                  <a:spAutoFit/>
                </a:bodyPr>
                <a:lstStyle/>
                <a:p>
                  <a:pPr algn="ctr"/>
                  <a:r>
                    <a:rPr lang="en-US" sz="2800" b="1" kern="0">
                      <a:solidFill>
                        <a:srgbClr val="10406A"/>
                      </a:solidFill>
                      <a:latin typeface="Montserrat" pitchFamily="2" charset="77"/>
                      <a:ea typeface="Times New Roman" panose="02020603050405020304" pitchFamily="18" charset="0"/>
                      <a:cs typeface="Times New Roman" panose="02020603050405020304" pitchFamily="18" charset="0"/>
                    </a:rPr>
                    <a:t>SÁNG TẠO NỘI DUNG</a:t>
                  </a:r>
                  <a:endParaRPr lang="en-US" sz="3200" b="1" kern="100">
                    <a:solidFill>
                      <a:srgbClr val="10406A"/>
                    </a:solidFill>
                    <a:effectLst/>
                    <a:latin typeface="Montserrat" pitchFamily="2" charset="77"/>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5A840E92-86C3-5045-9022-0792E25B74EF}"/>
                  </a:ext>
                </a:extLst>
              </p:cNvPr>
              <p:cNvGrpSpPr/>
              <p:nvPr/>
            </p:nvGrpSpPr>
            <p:grpSpPr>
              <a:xfrm>
                <a:off x="586236" y="4178154"/>
                <a:ext cx="568944" cy="568944"/>
                <a:chOff x="545690" y="4194785"/>
                <a:chExt cx="568944" cy="568944"/>
              </a:xfrm>
            </p:grpSpPr>
            <p:cxnSp>
              <p:nvCxnSpPr>
                <p:cNvPr id="53" name="Straight Connector 52">
                  <a:extLst>
                    <a:ext uri="{FF2B5EF4-FFF2-40B4-BE49-F238E27FC236}">
                      <a16:creationId xmlns:a16="http://schemas.microsoft.com/office/drawing/2014/main" id="{63A27D3A-BF26-174A-8BAE-6343AE5D8DDF}"/>
                    </a:ext>
                  </a:extLst>
                </p:cNvPr>
                <p:cNvCxnSpPr/>
                <p:nvPr/>
              </p:nvCxnSpPr>
              <p:spPr>
                <a:xfrm>
                  <a:off x="545690" y="4194785"/>
                  <a:ext cx="0" cy="56894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80B1153-D40E-304B-ACEC-612A890179F4}"/>
                    </a:ext>
                  </a:extLst>
                </p:cNvPr>
                <p:cNvCxnSpPr>
                  <a:cxnSpLocks/>
                </p:cNvCxnSpPr>
                <p:nvPr/>
              </p:nvCxnSpPr>
              <p:spPr>
                <a:xfrm rot="5400000">
                  <a:off x="830162" y="4479257"/>
                  <a:ext cx="0" cy="56894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4D11B765-AE1A-2145-9AB2-8C5910841255}"/>
                  </a:ext>
                </a:extLst>
              </p:cNvPr>
              <p:cNvGrpSpPr/>
              <p:nvPr/>
            </p:nvGrpSpPr>
            <p:grpSpPr>
              <a:xfrm flipH="1" flipV="1">
                <a:off x="4684511" y="3147308"/>
                <a:ext cx="568944" cy="568944"/>
                <a:chOff x="545690" y="4194785"/>
                <a:chExt cx="568944" cy="568944"/>
              </a:xfrm>
            </p:grpSpPr>
            <p:cxnSp>
              <p:nvCxnSpPr>
                <p:cNvPr id="57" name="Straight Connector 56">
                  <a:extLst>
                    <a:ext uri="{FF2B5EF4-FFF2-40B4-BE49-F238E27FC236}">
                      <a16:creationId xmlns:a16="http://schemas.microsoft.com/office/drawing/2014/main" id="{7F09614D-C394-A343-8D17-F1469FEAB0DE}"/>
                    </a:ext>
                  </a:extLst>
                </p:cNvPr>
                <p:cNvCxnSpPr/>
                <p:nvPr/>
              </p:nvCxnSpPr>
              <p:spPr>
                <a:xfrm>
                  <a:off x="545690" y="4194785"/>
                  <a:ext cx="0" cy="56894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D3FBB74-577F-A045-9DD6-2504FC98C6AB}"/>
                    </a:ext>
                  </a:extLst>
                </p:cNvPr>
                <p:cNvCxnSpPr>
                  <a:cxnSpLocks/>
                </p:cNvCxnSpPr>
                <p:nvPr/>
              </p:nvCxnSpPr>
              <p:spPr>
                <a:xfrm rot="5400000">
                  <a:off x="830162" y="4479257"/>
                  <a:ext cx="0" cy="568944"/>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580239573"/>
      </p:ext>
    </p:extLst>
  </p:cSld>
  <p:clrMapOvr>
    <a:masterClrMapping/>
  </p:clrMapOvr>
  <mc:AlternateContent xmlns:mc="http://schemas.openxmlformats.org/markup-compatibility/2006" xmlns:p14="http://schemas.microsoft.com/office/powerpoint/2010/main">
    <mc:Choice Requires="p14">
      <p:transition p14:dur="10" advClick="0" advTm="3600000">
        <p:push dir="u"/>
      </p:transition>
    </mc:Choice>
    <mc:Fallback xmlns="">
      <p:transition advClick="0" advTm="3600000">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F1FA98-2C7B-6A4F-B090-C1E8ACD0792B}"/>
              </a:ext>
            </a:extLst>
          </p:cNvPr>
          <p:cNvGrpSpPr/>
          <p:nvPr/>
        </p:nvGrpSpPr>
        <p:grpSpPr>
          <a:xfrm>
            <a:off x="47892" y="-3585879"/>
            <a:ext cx="12192000" cy="712520"/>
            <a:chOff x="0" y="-1"/>
            <a:chExt cx="12192000" cy="712520"/>
          </a:xfrm>
        </p:grpSpPr>
        <p:grpSp>
          <p:nvGrpSpPr>
            <p:cNvPr id="14" name="Group 13">
              <a:extLst>
                <a:ext uri="{FF2B5EF4-FFF2-40B4-BE49-F238E27FC236}">
                  <a16:creationId xmlns:a16="http://schemas.microsoft.com/office/drawing/2014/main" id="{BD598F16-768F-934C-A0D8-DFC400DA6E67}"/>
                </a:ext>
              </a:extLst>
            </p:cNvPr>
            <p:cNvGrpSpPr/>
            <p:nvPr/>
          </p:nvGrpSpPr>
          <p:grpSpPr>
            <a:xfrm>
              <a:off x="0" y="-1"/>
              <a:ext cx="12192000" cy="712520"/>
              <a:chOff x="0" y="-1"/>
              <a:chExt cx="12192000" cy="712520"/>
            </a:xfrm>
          </p:grpSpPr>
          <p:sp>
            <p:nvSpPr>
              <p:cNvPr id="20" name="Rectangle 19">
                <a:extLst>
                  <a:ext uri="{FF2B5EF4-FFF2-40B4-BE49-F238E27FC236}">
                    <a16:creationId xmlns:a16="http://schemas.microsoft.com/office/drawing/2014/main" id="{FB1A0785-F8C1-A442-9CC5-CC8FB8ACDE83}"/>
                  </a:ext>
                </a:extLst>
              </p:cNvPr>
              <p:cNvSpPr/>
              <p:nvPr/>
            </p:nvSpPr>
            <p:spPr>
              <a:xfrm>
                <a:off x="0" y="1"/>
                <a:ext cx="12192000" cy="712518"/>
              </a:xfrm>
              <a:prstGeom prst="rect">
                <a:avLst/>
              </a:prstGeom>
              <a:solidFill>
                <a:srgbClr val="10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4FA9818A-C66B-084B-B12A-D7E1FF5B1CCC}"/>
                  </a:ext>
                </a:extLst>
              </p:cNvPr>
              <p:cNvPicPr>
                <a:picLocks noChangeAspect="1"/>
              </p:cNvPicPr>
              <p:nvPr/>
            </p:nvPicPr>
            <p:blipFill>
              <a:blip r:embed="rId2"/>
              <a:stretch>
                <a:fillRect/>
              </a:stretch>
            </p:blipFill>
            <p:spPr>
              <a:xfrm>
                <a:off x="0" y="-1"/>
                <a:ext cx="761726" cy="712519"/>
              </a:xfrm>
              <a:prstGeom prst="rect">
                <a:avLst/>
              </a:prstGeom>
            </p:spPr>
          </p:pic>
        </p:grpSp>
        <p:sp>
          <p:nvSpPr>
            <p:cNvPr id="15" name="TextBox 14">
              <a:extLst>
                <a:ext uri="{FF2B5EF4-FFF2-40B4-BE49-F238E27FC236}">
                  <a16:creationId xmlns:a16="http://schemas.microsoft.com/office/drawing/2014/main" id="{98EFF56A-E823-0541-A104-182B69D3C2E1}"/>
                </a:ext>
              </a:extLst>
            </p:cNvPr>
            <p:cNvSpPr txBox="1"/>
            <p:nvPr/>
          </p:nvSpPr>
          <p:spPr>
            <a:xfrm>
              <a:off x="1030146" y="202369"/>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TRANG CHỦ</a:t>
              </a:r>
            </a:p>
          </p:txBody>
        </p:sp>
        <p:sp>
          <p:nvSpPr>
            <p:cNvPr id="16" name="TextBox 15">
              <a:extLst>
                <a:ext uri="{FF2B5EF4-FFF2-40B4-BE49-F238E27FC236}">
                  <a16:creationId xmlns:a16="http://schemas.microsoft.com/office/drawing/2014/main" id="{D994A41B-128F-0F40-ABD8-489F8A52CADF}"/>
                </a:ext>
              </a:extLst>
            </p:cNvPr>
            <p:cNvSpPr txBox="1"/>
            <p:nvPr/>
          </p:nvSpPr>
          <p:spPr>
            <a:xfrm>
              <a:off x="3404885" y="202368"/>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CÂU CHUYỆN</a:t>
              </a:r>
            </a:p>
          </p:txBody>
        </p:sp>
        <p:sp>
          <p:nvSpPr>
            <p:cNvPr id="17" name="TextBox 16">
              <a:extLst>
                <a:ext uri="{FF2B5EF4-FFF2-40B4-BE49-F238E27FC236}">
                  <a16:creationId xmlns:a16="http://schemas.microsoft.com/office/drawing/2014/main" id="{D86919F5-BD88-8841-861A-4351FEF2AE3B}"/>
                </a:ext>
              </a:extLst>
            </p:cNvPr>
            <p:cNvSpPr txBox="1"/>
            <p:nvPr/>
          </p:nvSpPr>
          <p:spPr>
            <a:xfrm>
              <a:off x="5779624" y="202367"/>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PHẢN HỒI</a:t>
              </a:r>
            </a:p>
          </p:txBody>
        </p:sp>
        <p:sp>
          <p:nvSpPr>
            <p:cNvPr id="18" name="TextBox 17">
              <a:extLst>
                <a:ext uri="{FF2B5EF4-FFF2-40B4-BE49-F238E27FC236}">
                  <a16:creationId xmlns:a16="http://schemas.microsoft.com/office/drawing/2014/main" id="{E628D6A5-7068-9F47-8804-396AA1D59C22}"/>
                </a:ext>
              </a:extLst>
            </p:cNvPr>
            <p:cNvSpPr txBox="1"/>
            <p:nvPr/>
          </p:nvSpPr>
          <p:spPr>
            <a:xfrm>
              <a:off x="8165715" y="94645"/>
              <a:ext cx="1640193" cy="523220"/>
            </a:xfrm>
            <a:prstGeom prst="rect">
              <a:avLst/>
            </a:prstGeom>
            <a:noFill/>
          </p:spPr>
          <p:txBody>
            <a:bodyPr wrap="square" rtlCol="0">
              <a:spAutoFit/>
            </a:bodyPr>
            <a:lstStyle/>
            <a:p>
              <a:pPr algn="ctr"/>
              <a:r>
                <a:rPr lang="en-US" sz="1400" b="1">
                  <a:solidFill>
                    <a:schemeClr val="bg1"/>
                  </a:solidFill>
                  <a:latin typeface="Montserrat" pitchFamily="2" charset="77"/>
                </a:rPr>
                <a:t>THÔNG TIN KHÓA HỌC</a:t>
              </a:r>
            </a:p>
          </p:txBody>
        </p:sp>
        <p:sp>
          <p:nvSpPr>
            <p:cNvPr id="19" name="Rounded Rectangle 18">
              <a:extLst>
                <a:ext uri="{FF2B5EF4-FFF2-40B4-BE49-F238E27FC236}">
                  <a16:creationId xmlns:a16="http://schemas.microsoft.com/office/drawing/2014/main" id="{786FA0E2-02F2-6141-8DF9-DB7337BB5B5E}"/>
                </a:ext>
              </a:extLst>
            </p:cNvPr>
            <p:cNvSpPr/>
            <p:nvPr/>
          </p:nvSpPr>
          <p:spPr>
            <a:xfrm>
              <a:off x="10333409" y="203225"/>
              <a:ext cx="1331089" cy="307777"/>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0406A"/>
                  </a:solidFill>
                  <a:latin typeface="Montserrat" pitchFamily="2" charset="77"/>
                </a:rPr>
                <a:t>ĐĂNG KÝ</a:t>
              </a:r>
            </a:p>
          </p:txBody>
        </p:sp>
      </p:grpSp>
      <p:sp>
        <p:nvSpPr>
          <p:cNvPr id="2" name="Rectangle 1">
            <a:extLst>
              <a:ext uri="{FF2B5EF4-FFF2-40B4-BE49-F238E27FC236}">
                <a16:creationId xmlns:a16="http://schemas.microsoft.com/office/drawing/2014/main" id="{84CC9743-6891-114F-BF5E-C576E5D76B22}"/>
              </a:ext>
            </a:extLst>
          </p:cNvPr>
          <p:cNvSpPr/>
          <p:nvPr/>
        </p:nvSpPr>
        <p:spPr>
          <a:xfrm>
            <a:off x="2270760" y="253620"/>
            <a:ext cx="7650480" cy="907941"/>
          </a:xfrm>
          <a:prstGeom prst="rect">
            <a:avLst/>
          </a:prstGeom>
        </p:spPr>
        <p:txBody>
          <a:bodyPr wrap="square">
            <a:spAutoFit/>
          </a:bodyPr>
          <a:lstStyle/>
          <a:p>
            <a:pPr algn="ctr"/>
            <a:r>
              <a:rPr lang="en-US" sz="2300" b="1" kern="0">
                <a:solidFill>
                  <a:schemeClr val="accent5">
                    <a:lumMod val="60000"/>
                    <a:lumOff val="40000"/>
                  </a:schemeClr>
                </a:solidFill>
                <a:latin typeface="Montserrat" pitchFamily="2" charset="77"/>
                <a:ea typeface="Times New Roman" panose="02020603050405020304" pitchFamily="18" charset="0"/>
                <a:cs typeface="Times New Roman" panose="02020603050405020304" pitchFamily="18" charset="0"/>
              </a:rPr>
              <a:t>HỌC GÌ ĐỂ CÓ THỂ </a:t>
            </a:r>
            <a:r>
              <a:rPr lang="en-US" sz="2900" b="1" kern="0">
                <a:solidFill>
                  <a:schemeClr val="bg1"/>
                </a:solidFill>
                <a:highlight>
                  <a:srgbClr val="10406A"/>
                </a:highlight>
                <a:latin typeface="Montserrat" pitchFamily="2" charset="77"/>
                <a:ea typeface="Times New Roman" panose="02020603050405020304" pitchFamily="18" charset="0"/>
                <a:cs typeface="Times New Roman" panose="02020603050405020304" pitchFamily="18" charset="0"/>
              </a:rPr>
              <a:t>HOÀN TOÀN LÀM CHỦ</a:t>
            </a:r>
            <a:r>
              <a:rPr lang="en-US" sz="2900" b="1" kern="0">
                <a:solidFill>
                  <a:srgbClr val="10406A"/>
                </a:solidFill>
                <a:latin typeface="Montserrat" pitchFamily="2" charset="77"/>
                <a:ea typeface="Times New Roman" panose="02020603050405020304" pitchFamily="18" charset="0"/>
                <a:cs typeface="Times New Roman" panose="02020603050405020304" pitchFamily="18" charset="0"/>
              </a:rPr>
              <a:t> </a:t>
            </a:r>
          </a:p>
          <a:p>
            <a:pPr algn="ctr"/>
            <a:r>
              <a:rPr lang="en-US" sz="2300" b="1" kern="0">
                <a:solidFill>
                  <a:schemeClr val="accent5">
                    <a:lumMod val="60000"/>
                    <a:lumOff val="40000"/>
                  </a:schemeClr>
                </a:solidFill>
                <a:latin typeface="Montserrat" pitchFamily="2" charset="77"/>
                <a:ea typeface="Times New Roman" panose="02020603050405020304" pitchFamily="18" charset="0"/>
                <a:cs typeface="Times New Roman" panose="02020603050405020304" pitchFamily="18" charset="0"/>
              </a:rPr>
              <a:t>CÁC HOẠT ĐỘNG SALES &amp; MARKETING ONLINE</a:t>
            </a:r>
            <a:endParaRPr lang="en-US" sz="2300" b="1" kern="100">
              <a:solidFill>
                <a:schemeClr val="accent5">
                  <a:lumMod val="60000"/>
                  <a:lumOff val="40000"/>
                </a:schemeClr>
              </a:solidFill>
              <a:effectLst/>
              <a:latin typeface="Montserrat" pitchFamily="2" charset="77"/>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191EB75D-121A-D74B-A113-16093EBA6295}"/>
              </a:ext>
            </a:extLst>
          </p:cNvPr>
          <p:cNvGrpSpPr/>
          <p:nvPr/>
        </p:nvGrpSpPr>
        <p:grpSpPr>
          <a:xfrm>
            <a:off x="368262" y="1161561"/>
            <a:ext cx="11455476" cy="4598352"/>
            <a:chOff x="197676" y="1257830"/>
            <a:chExt cx="11455476" cy="4598352"/>
          </a:xfrm>
        </p:grpSpPr>
        <p:grpSp>
          <p:nvGrpSpPr>
            <p:cNvPr id="29" name="Group 28">
              <a:extLst>
                <a:ext uri="{FF2B5EF4-FFF2-40B4-BE49-F238E27FC236}">
                  <a16:creationId xmlns:a16="http://schemas.microsoft.com/office/drawing/2014/main" id="{D1B6C433-EA06-C14B-8DB8-1C7C88EB870A}"/>
                </a:ext>
              </a:extLst>
            </p:cNvPr>
            <p:cNvGrpSpPr/>
            <p:nvPr/>
          </p:nvGrpSpPr>
          <p:grpSpPr>
            <a:xfrm>
              <a:off x="538848" y="1257830"/>
              <a:ext cx="11114304" cy="4546262"/>
              <a:chOff x="875767" y="1632690"/>
              <a:chExt cx="11114304" cy="4546262"/>
            </a:xfrm>
          </p:grpSpPr>
          <p:pic>
            <p:nvPicPr>
              <p:cNvPr id="22" name="Picture 21">
                <a:extLst>
                  <a:ext uri="{FF2B5EF4-FFF2-40B4-BE49-F238E27FC236}">
                    <a16:creationId xmlns:a16="http://schemas.microsoft.com/office/drawing/2014/main" id="{7FBDC340-86FF-C649-9531-CE0B5107CB75}"/>
                  </a:ext>
                </a:extLst>
              </p:cNvPr>
              <p:cNvPicPr>
                <a:picLocks noChangeAspect="1"/>
              </p:cNvPicPr>
              <p:nvPr/>
            </p:nvPicPr>
            <p:blipFill>
              <a:blip r:embed="rId3"/>
              <a:stretch>
                <a:fillRect/>
              </a:stretch>
            </p:blipFill>
            <p:spPr>
              <a:xfrm>
                <a:off x="875767" y="1632690"/>
                <a:ext cx="5509260" cy="3672840"/>
              </a:xfrm>
              <a:prstGeom prst="rect">
                <a:avLst/>
              </a:prstGeom>
            </p:spPr>
          </p:pic>
          <p:sp>
            <p:nvSpPr>
              <p:cNvPr id="23" name="Rounded Rectangle 22">
                <a:extLst>
                  <a:ext uri="{FF2B5EF4-FFF2-40B4-BE49-F238E27FC236}">
                    <a16:creationId xmlns:a16="http://schemas.microsoft.com/office/drawing/2014/main" id="{ADD2334C-66B2-2241-919F-7C61868275A6}"/>
                  </a:ext>
                </a:extLst>
              </p:cNvPr>
              <p:cNvSpPr/>
              <p:nvPr/>
            </p:nvSpPr>
            <p:spPr>
              <a:xfrm>
                <a:off x="6480811" y="2059836"/>
                <a:ext cx="5509260" cy="498667"/>
              </a:xfrm>
              <a:prstGeom prst="roundRect">
                <a:avLst>
                  <a:gd name="adj" fmla="val 50000"/>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Montserrat" pitchFamily="2" charset="77"/>
                  </a:rPr>
                  <a:t>Nguyên lý chọn Sản Phẩm và Ngách - Phân tích cơ hội</a:t>
                </a:r>
                <a:r>
                  <a:rPr lang="en-US" sz="1400" b="1">
                    <a:effectLst/>
                    <a:latin typeface="Montserrat" pitchFamily="2" charset="77"/>
                  </a:rPr>
                  <a:t> </a:t>
                </a:r>
                <a:endParaRPr lang="en-US" sz="1400" b="1">
                  <a:latin typeface="Montserrat" pitchFamily="2" charset="77"/>
                </a:endParaRPr>
              </a:p>
            </p:txBody>
          </p:sp>
          <p:sp>
            <p:nvSpPr>
              <p:cNvPr id="24" name="Rounded Rectangle 23">
                <a:extLst>
                  <a:ext uri="{FF2B5EF4-FFF2-40B4-BE49-F238E27FC236}">
                    <a16:creationId xmlns:a16="http://schemas.microsoft.com/office/drawing/2014/main" id="{01C914C1-C293-F14D-AA0E-F194BDDFCE30}"/>
                  </a:ext>
                </a:extLst>
              </p:cNvPr>
              <p:cNvSpPr/>
              <p:nvPr/>
            </p:nvSpPr>
            <p:spPr>
              <a:xfrm>
                <a:off x="6781557" y="2676978"/>
                <a:ext cx="4907766" cy="498667"/>
              </a:xfrm>
              <a:prstGeom prst="roundRect">
                <a:avLst>
                  <a:gd name="adj" fmla="val 50000"/>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Montserrat" pitchFamily="2" charset="77"/>
                  </a:rPr>
                  <a:t>Xây dựng Phễu Bán Hàng</a:t>
                </a:r>
                <a:r>
                  <a:rPr lang="en-US" sz="1100" b="1">
                    <a:effectLst/>
                    <a:latin typeface="Montserrat" pitchFamily="2" charset="77"/>
                  </a:rPr>
                  <a:t> </a:t>
                </a:r>
                <a:endParaRPr lang="en-US" sz="1100" b="1">
                  <a:latin typeface="Montserrat" pitchFamily="2" charset="77"/>
                </a:endParaRPr>
              </a:p>
            </p:txBody>
          </p:sp>
          <p:sp>
            <p:nvSpPr>
              <p:cNvPr id="25" name="Rounded Rectangle 24">
                <a:extLst>
                  <a:ext uri="{FF2B5EF4-FFF2-40B4-BE49-F238E27FC236}">
                    <a16:creationId xmlns:a16="http://schemas.microsoft.com/office/drawing/2014/main" id="{7B83953C-73CA-2242-838F-4A606A395044}"/>
                  </a:ext>
                </a:extLst>
              </p:cNvPr>
              <p:cNvSpPr/>
              <p:nvPr/>
            </p:nvSpPr>
            <p:spPr>
              <a:xfrm>
                <a:off x="7218044" y="3294120"/>
                <a:ext cx="4034791" cy="498667"/>
              </a:xfrm>
              <a:prstGeom prst="roundRect">
                <a:avLst>
                  <a:gd name="adj" fmla="val 50000"/>
                </a:avLst>
              </a:prstGeom>
              <a:solidFill>
                <a:srgbClr val="6D3EB8"/>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Montserrat" pitchFamily="2" charset="77"/>
                  </a:rPr>
                  <a:t>Thiết kế OFFER &amp; Ads</a:t>
                </a:r>
                <a:r>
                  <a:rPr lang="en-US" sz="1100" b="1">
                    <a:effectLst/>
                    <a:latin typeface="Montserrat" pitchFamily="2" charset="77"/>
                  </a:rPr>
                  <a:t> </a:t>
                </a:r>
                <a:endParaRPr lang="en-US" sz="1000" b="1">
                  <a:latin typeface="Montserrat" pitchFamily="2" charset="77"/>
                </a:endParaRPr>
              </a:p>
            </p:txBody>
          </p:sp>
          <p:sp>
            <p:nvSpPr>
              <p:cNvPr id="26" name="Rounded Rectangle 25">
                <a:extLst>
                  <a:ext uri="{FF2B5EF4-FFF2-40B4-BE49-F238E27FC236}">
                    <a16:creationId xmlns:a16="http://schemas.microsoft.com/office/drawing/2014/main" id="{721EA7C5-812C-A549-BD9F-0305407677D3}"/>
                  </a:ext>
                </a:extLst>
              </p:cNvPr>
              <p:cNvSpPr/>
              <p:nvPr/>
            </p:nvSpPr>
            <p:spPr>
              <a:xfrm>
                <a:off x="7520939" y="3917484"/>
                <a:ext cx="3429000" cy="498667"/>
              </a:xfrm>
              <a:prstGeom prst="roundRect">
                <a:avLst>
                  <a:gd name="adj" fmla="val 50000"/>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Montserrat" pitchFamily="2" charset="77"/>
                  </a:rPr>
                  <a:t>Kỹ năng Giao tiếp &amp; Bán hàng – </a:t>
                </a:r>
              </a:p>
              <a:p>
                <a:pPr algn="ctr"/>
                <a:r>
                  <a:rPr lang="en-US" sz="1200" b="1">
                    <a:latin typeface="Montserrat" pitchFamily="2" charset="77"/>
                  </a:rPr>
                  <a:t>Thấu hiểu, nắm bắt tâm lý</a:t>
                </a:r>
                <a:r>
                  <a:rPr lang="en-US" sz="1200" b="1">
                    <a:effectLst/>
                    <a:latin typeface="Montserrat" pitchFamily="2" charset="77"/>
                  </a:rPr>
                  <a:t> </a:t>
                </a:r>
                <a:endParaRPr lang="en-US" sz="1200" b="1">
                  <a:latin typeface="Montserrat" pitchFamily="2" charset="77"/>
                </a:endParaRPr>
              </a:p>
            </p:txBody>
          </p:sp>
          <p:sp>
            <p:nvSpPr>
              <p:cNvPr id="27" name="Rounded Rectangle 26">
                <a:extLst>
                  <a:ext uri="{FF2B5EF4-FFF2-40B4-BE49-F238E27FC236}">
                    <a16:creationId xmlns:a16="http://schemas.microsoft.com/office/drawing/2014/main" id="{D9B7FD87-1749-5B40-A2D7-418EBD1CBCB4}"/>
                  </a:ext>
                </a:extLst>
              </p:cNvPr>
              <p:cNvSpPr/>
              <p:nvPr/>
            </p:nvSpPr>
            <p:spPr>
              <a:xfrm>
                <a:off x="7720661" y="4540848"/>
                <a:ext cx="3092119" cy="756703"/>
              </a:xfrm>
              <a:prstGeom prst="roundRect">
                <a:avLst>
                  <a:gd name="adj" fmla="val 50000"/>
                </a:avLst>
              </a:prstGeom>
              <a:solidFill>
                <a:srgbClr val="D027A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latin typeface="Montserrat" pitchFamily="2" charset="77"/>
                  </a:rPr>
                  <a:t>Công cụ để sản xuất Nội Dung đều đặn trên Mạng xã hội để tăng người theo dõi &amp; chuyển đổi</a:t>
                </a:r>
                <a:r>
                  <a:rPr lang="en-US" sz="1100" b="1">
                    <a:effectLst/>
                    <a:latin typeface="Montserrat" pitchFamily="2" charset="77"/>
                  </a:rPr>
                  <a:t> </a:t>
                </a:r>
                <a:endParaRPr lang="en-US" sz="1100" b="1">
                  <a:latin typeface="Montserrat" pitchFamily="2" charset="77"/>
                </a:endParaRPr>
              </a:p>
            </p:txBody>
          </p:sp>
          <p:sp>
            <p:nvSpPr>
              <p:cNvPr id="28" name="Rounded Rectangle 27">
                <a:extLst>
                  <a:ext uri="{FF2B5EF4-FFF2-40B4-BE49-F238E27FC236}">
                    <a16:creationId xmlns:a16="http://schemas.microsoft.com/office/drawing/2014/main" id="{2142D62C-BD9B-A148-B4D3-24A5E5508EC0}"/>
                  </a:ext>
                </a:extLst>
              </p:cNvPr>
              <p:cNvSpPr/>
              <p:nvPr/>
            </p:nvSpPr>
            <p:spPr>
              <a:xfrm>
                <a:off x="7940840" y="5422248"/>
                <a:ext cx="2651760" cy="756704"/>
              </a:xfrm>
              <a:prstGeom prst="roundRect">
                <a:avLst>
                  <a:gd name="adj" fmla="val 50000"/>
                </a:avLst>
              </a:prstGeom>
              <a:solidFill>
                <a:srgbClr val="E8178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Montserrat" pitchFamily="2" charset="77"/>
                  </a:rPr>
                  <a:t>Kiến thức chuyên môn và kiến thức sản phẩm Skincare - Dinh Dưỡng - Vóc Dáng</a:t>
                </a:r>
                <a:r>
                  <a:rPr lang="en-US" sz="1200" b="1">
                    <a:effectLst/>
                    <a:latin typeface="Montserrat" pitchFamily="2" charset="77"/>
                  </a:rPr>
                  <a:t> </a:t>
                </a:r>
                <a:endParaRPr lang="en-US" sz="1200" b="1">
                  <a:latin typeface="Montserrat" pitchFamily="2" charset="77"/>
                </a:endParaRPr>
              </a:p>
            </p:txBody>
          </p:sp>
        </p:grpSp>
        <p:grpSp>
          <p:nvGrpSpPr>
            <p:cNvPr id="34" name="Group 33">
              <a:extLst>
                <a:ext uri="{FF2B5EF4-FFF2-40B4-BE49-F238E27FC236}">
                  <a16:creationId xmlns:a16="http://schemas.microsoft.com/office/drawing/2014/main" id="{F172EDCF-34F9-8F42-9ACB-04F1A853AA4F}"/>
                </a:ext>
              </a:extLst>
            </p:cNvPr>
            <p:cNvGrpSpPr/>
            <p:nvPr/>
          </p:nvGrpSpPr>
          <p:grpSpPr>
            <a:xfrm>
              <a:off x="197676" y="4718768"/>
              <a:ext cx="6194259" cy="1137414"/>
              <a:chOff x="115577" y="5211776"/>
              <a:chExt cx="7018020" cy="1288676"/>
            </a:xfrm>
            <a:noFill/>
          </p:grpSpPr>
          <p:sp>
            <p:nvSpPr>
              <p:cNvPr id="33" name="Up Ribbon 32">
                <a:extLst>
                  <a:ext uri="{FF2B5EF4-FFF2-40B4-BE49-F238E27FC236}">
                    <a16:creationId xmlns:a16="http://schemas.microsoft.com/office/drawing/2014/main" id="{52049FFB-D733-3340-B395-66FB252F42F7}"/>
                  </a:ext>
                </a:extLst>
              </p:cNvPr>
              <p:cNvSpPr/>
              <p:nvPr/>
            </p:nvSpPr>
            <p:spPr>
              <a:xfrm>
                <a:off x="115577" y="5211776"/>
                <a:ext cx="7018020" cy="1288676"/>
              </a:xfrm>
              <a:prstGeom prst="ribbon2">
                <a:avLst>
                  <a:gd name="adj1" fmla="val 24800"/>
                  <a:gd name="adj2" fmla="val 75000"/>
                </a:avLst>
              </a:prstGeom>
              <a:grp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1C2B4F0-4A26-F34F-AB21-F33AEFF12229}"/>
                  </a:ext>
                </a:extLst>
              </p:cNvPr>
              <p:cNvSpPr/>
              <p:nvPr/>
            </p:nvSpPr>
            <p:spPr>
              <a:xfrm>
                <a:off x="1010455" y="5301540"/>
                <a:ext cx="5256354" cy="830997"/>
              </a:xfrm>
              <a:prstGeom prst="rect">
                <a:avLst/>
              </a:prstGeom>
              <a:grpFill/>
            </p:spPr>
            <p:txBody>
              <a:bodyPr wrap="square">
                <a:spAutoFit/>
              </a:bodyPr>
              <a:lstStyle/>
              <a:p>
                <a:pPr algn="ctr"/>
                <a:r>
                  <a:rPr lang="en-US" sz="2000" b="1">
                    <a:solidFill>
                      <a:srgbClr val="C00000"/>
                    </a:solidFill>
                    <a:latin typeface="Montserrat" pitchFamily="2" charset="77"/>
                  </a:rPr>
                  <a:t>ƯU ĐÃI LỚN NHẤT </a:t>
                </a:r>
              </a:p>
              <a:p>
                <a:pPr algn="ctr"/>
                <a:r>
                  <a:rPr lang="en-US" sz="2000" b="1">
                    <a:solidFill>
                      <a:srgbClr val="C00000"/>
                    </a:solidFill>
                    <a:latin typeface="Montserrat" pitchFamily="2" charset="77"/>
                  </a:rPr>
                  <a:t>CHƯƠNG TRÌNH HỌC 12 TUẦN</a:t>
                </a:r>
              </a:p>
            </p:txBody>
          </p:sp>
        </p:grpSp>
      </p:grpSp>
      <p:sp>
        <p:nvSpPr>
          <p:cNvPr id="35" name="Rounded Rectangle 34">
            <a:extLst>
              <a:ext uri="{FF2B5EF4-FFF2-40B4-BE49-F238E27FC236}">
                <a16:creationId xmlns:a16="http://schemas.microsoft.com/office/drawing/2014/main" id="{093A1C91-3290-5B4D-A3C0-F93813C59C02}"/>
              </a:ext>
            </a:extLst>
          </p:cNvPr>
          <p:cNvSpPr/>
          <p:nvPr/>
        </p:nvSpPr>
        <p:spPr>
          <a:xfrm>
            <a:off x="4927219" y="6063884"/>
            <a:ext cx="2337562" cy="540496"/>
          </a:xfrm>
          <a:prstGeom prst="roundRect">
            <a:avLst>
              <a:gd name="adj" fmla="val 50000"/>
            </a:avLst>
          </a:prstGeom>
          <a:solidFill>
            <a:schemeClr val="accent5">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0406A"/>
                </a:solidFill>
                <a:latin typeface="Montserrat" pitchFamily="2" charset="77"/>
              </a:rPr>
              <a:t>ĐĂNG KÝ NGAY</a:t>
            </a:r>
          </a:p>
        </p:txBody>
      </p:sp>
    </p:spTree>
    <p:extLst>
      <p:ext uri="{BB962C8B-B14F-4D97-AF65-F5344CB8AC3E}">
        <p14:creationId xmlns:p14="http://schemas.microsoft.com/office/powerpoint/2010/main" val="1100639533"/>
      </p:ext>
    </p:extLst>
  </p:cSld>
  <p:clrMapOvr>
    <a:masterClrMapping/>
  </p:clrMapOvr>
  <mc:AlternateContent xmlns:mc="http://schemas.openxmlformats.org/markup-compatibility/2006" xmlns:p14="http://schemas.microsoft.com/office/powerpoint/2010/main">
    <mc:Choice Requires="p14">
      <p:transition p14:dur="10" advClick="0" advTm="3600000">
        <p:push dir="u"/>
      </p:transition>
    </mc:Choice>
    <mc:Fallback xmlns="">
      <p:transition advClick="0" advTm="3600000">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84E413-69B5-834C-A8E1-49063B87D19E}"/>
              </a:ext>
            </a:extLst>
          </p:cNvPr>
          <p:cNvPicPr>
            <a:picLocks noChangeAspect="1"/>
          </p:cNvPicPr>
          <p:nvPr/>
        </p:nvPicPr>
        <p:blipFill rotWithShape="1">
          <a:blip r:embed="rId2"/>
          <a:srcRect l="-79" t="10637" r="79" b="5114"/>
          <a:stretch/>
        </p:blipFill>
        <p:spPr>
          <a:xfrm>
            <a:off x="0" y="0"/>
            <a:ext cx="12182317" cy="6842274"/>
          </a:xfrm>
          <a:prstGeom prst="rect">
            <a:avLst/>
          </a:prstGeom>
        </p:spPr>
      </p:pic>
      <p:pic>
        <p:nvPicPr>
          <p:cNvPr id="37" name="Picture 36">
            <a:extLst>
              <a:ext uri="{FF2B5EF4-FFF2-40B4-BE49-F238E27FC236}">
                <a16:creationId xmlns:a16="http://schemas.microsoft.com/office/drawing/2014/main" id="{C6D3533B-BEDD-8D46-925D-97A2A9F8AD27}"/>
              </a:ext>
            </a:extLst>
          </p:cNvPr>
          <p:cNvPicPr>
            <a:picLocks noChangeAspect="1"/>
          </p:cNvPicPr>
          <p:nvPr/>
        </p:nvPicPr>
        <p:blipFill rotWithShape="1">
          <a:blip r:embed="rId3"/>
          <a:srcRect l="15668" r="12799"/>
          <a:stretch/>
        </p:blipFill>
        <p:spPr>
          <a:xfrm>
            <a:off x="24507531" y="1223600"/>
            <a:ext cx="2281582" cy="3189555"/>
          </a:xfrm>
          <a:prstGeom prst="rect">
            <a:avLst/>
          </a:prstGeom>
        </p:spPr>
      </p:pic>
      <p:pic>
        <p:nvPicPr>
          <p:cNvPr id="38" name="Picture 37">
            <a:extLst>
              <a:ext uri="{FF2B5EF4-FFF2-40B4-BE49-F238E27FC236}">
                <a16:creationId xmlns:a16="http://schemas.microsoft.com/office/drawing/2014/main" id="{E3B8DFE6-677A-E54E-9FB4-FF7D9E2BB8C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9053" t="11960" r="9656" b="16435"/>
          <a:stretch/>
        </p:blipFill>
        <p:spPr>
          <a:xfrm>
            <a:off x="22317953" y="-5733127"/>
            <a:ext cx="3639443" cy="3205765"/>
          </a:xfrm>
          <a:prstGeom prst="rect">
            <a:avLst/>
          </a:prstGeom>
        </p:spPr>
      </p:pic>
      <p:grpSp>
        <p:nvGrpSpPr>
          <p:cNvPr id="13" name="Group 12">
            <a:extLst>
              <a:ext uri="{FF2B5EF4-FFF2-40B4-BE49-F238E27FC236}">
                <a16:creationId xmlns:a16="http://schemas.microsoft.com/office/drawing/2014/main" id="{ACF1FA98-2C7B-6A4F-B090-C1E8ACD0792B}"/>
              </a:ext>
            </a:extLst>
          </p:cNvPr>
          <p:cNvGrpSpPr/>
          <p:nvPr/>
        </p:nvGrpSpPr>
        <p:grpSpPr>
          <a:xfrm>
            <a:off x="0" y="-1371601"/>
            <a:ext cx="12192000" cy="712520"/>
            <a:chOff x="0" y="-1"/>
            <a:chExt cx="12192000" cy="712520"/>
          </a:xfrm>
        </p:grpSpPr>
        <p:grpSp>
          <p:nvGrpSpPr>
            <p:cNvPr id="14" name="Group 13">
              <a:extLst>
                <a:ext uri="{FF2B5EF4-FFF2-40B4-BE49-F238E27FC236}">
                  <a16:creationId xmlns:a16="http://schemas.microsoft.com/office/drawing/2014/main" id="{BD598F16-768F-934C-A0D8-DFC400DA6E67}"/>
                </a:ext>
              </a:extLst>
            </p:cNvPr>
            <p:cNvGrpSpPr/>
            <p:nvPr/>
          </p:nvGrpSpPr>
          <p:grpSpPr>
            <a:xfrm>
              <a:off x="0" y="-1"/>
              <a:ext cx="12192000" cy="712520"/>
              <a:chOff x="0" y="-1"/>
              <a:chExt cx="12192000" cy="712520"/>
            </a:xfrm>
          </p:grpSpPr>
          <p:sp>
            <p:nvSpPr>
              <p:cNvPr id="20" name="Rectangle 19">
                <a:extLst>
                  <a:ext uri="{FF2B5EF4-FFF2-40B4-BE49-F238E27FC236}">
                    <a16:creationId xmlns:a16="http://schemas.microsoft.com/office/drawing/2014/main" id="{FB1A0785-F8C1-A442-9CC5-CC8FB8ACDE83}"/>
                  </a:ext>
                </a:extLst>
              </p:cNvPr>
              <p:cNvSpPr/>
              <p:nvPr/>
            </p:nvSpPr>
            <p:spPr>
              <a:xfrm>
                <a:off x="0" y="1"/>
                <a:ext cx="12192000" cy="712518"/>
              </a:xfrm>
              <a:prstGeom prst="rect">
                <a:avLst/>
              </a:prstGeom>
              <a:solidFill>
                <a:srgbClr val="10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4FA9818A-C66B-084B-B12A-D7E1FF5B1CCC}"/>
                  </a:ext>
                </a:extLst>
              </p:cNvPr>
              <p:cNvPicPr>
                <a:picLocks noChangeAspect="1"/>
              </p:cNvPicPr>
              <p:nvPr/>
            </p:nvPicPr>
            <p:blipFill>
              <a:blip r:embed="rId6"/>
              <a:stretch>
                <a:fillRect/>
              </a:stretch>
            </p:blipFill>
            <p:spPr>
              <a:xfrm>
                <a:off x="0" y="-1"/>
                <a:ext cx="761726" cy="712519"/>
              </a:xfrm>
              <a:prstGeom prst="rect">
                <a:avLst/>
              </a:prstGeom>
            </p:spPr>
          </p:pic>
        </p:grpSp>
        <p:sp>
          <p:nvSpPr>
            <p:cNvPr id="15" name="TextBox 14">
              <a:extLst>
                <a:ext uri="{FF2B5EF4-FFF2-40B4-BE49-F238E27FC236}">
                  <a16:creationId xmlns:a16="http://schemas.microsoft.com/office/drawing/2014/main" id="{98EFF56A-E823-0541-A104-182B69D3C2E1}"/>
                </a:ext>
              </a:extLst>
            </p:cNvPr>
            <p:cNvSpPr txBox="1"/>
            <p:nvPr/>
          </p:nvSpPr>
          <p:spPr>
            <a:xfrm>
              <a:off x="1030146" y="202369"/>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TRANG CHỦ</a:t>
              </a:r>
            </a:p>
          </p:txBody>
        </p:sp>
        <p:sp>
          <p:nvSpPr>
            <p:cNvPr id="16" name="TextBox 15">
              <a:extLst>
                <a:ext uri="{FF2B5EF4-FFF2-40B4-BE49-F238E27FC236}">
                  <a16:creationId xmlns:a16="http://schemas.microsoft.com/office/drawing/2014/main" id="{D994A41B-128F-0F40-ABD8-489F8A52CADF}"/>
                </a:ext>
              </a:extLst>
            </p:cNvPr>
            <p:cNvSpPr txBox="1"/>
            <p:nvPr/>
          </p:nvSpPr>
          <p:spPr>
            <a:xfrm>
              <a:off x="3404885" y="202368"/>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CÂU CHUYỆN</a:t>
              </a:r>
            </a:p>
          </p:txBody>
        </p:sp>
        <p:sp>
          <p:nvSpPr>
            <p:cNvPr id="17" name="TextBox 16">
              <a:extLst>
                <a:ext uri="{FF2B5EF4-FFF2-40B4-BE49-F238E27FC236}">
                  <a16:creationId xmlns:a16="http://schemas.microsoft.com/office/drawing/2014/main" id="{D86919F5-BD88-8841-861A-4351FEF2AE3B}"/>
                </a:ext>
              </a:extLst>
            </p:cNvPr>
            <p:cNvSpPr txBox="1"/>
            <p:nvPr/>
          </p:nvSpPr>
          <p:spPr>
            <a:xfrm>
              <a:off x="5779624" y="202367"/>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PHẢN HỒI</a:t>
              </a:r>
            </a:p>
          </p:txBody>
        </p:sp>
        <p:sp>
          <p:nvSpPr>
            <p:cNvPr id="18" name="TextBox 17">
              <a:extLst>
                <a:ext uri="{FF2B5EF4-FFF2-40B4-BE49-F238E27FC236}">
                  <a16:creationId xmlns:a16="http://schemas.microsoft.com/office/drawing/2014/main" id="{E628D6A5-7068-9F47-8804-396AA1D59C22}"/>
                </a:ext>
              </a:extLst>
            </p:cNvPr>
            <p:cNvSpPr txBox="1"/>
            <p:nvPr/>
          </p:nvSpPr>
          <p:spPr>
            <a:xfrm>
              <a:off x="8165715" y="94645"/>
              <a:ext cx="1640193" cy="523220"/>
            </a:xfrm>
            <a:prstGeom prst="rect">
              <a:avLst/>
            </a:prstGeom>
            <a:noFill/>
          </p:spPr>
          <p:txBody>
            <a:bodyPr wrap="square" rtlCol="0">
              <a:spAutoFit/>
            </a:bodyPr>
            <a:lstStyle/>
            <a:p>
              <a:pPr algn="ctr"/>
              <a:r>
                <a:rPr lang="en-US" sz="1400" b="1">
                  <a:solidFill>
                    <a:schemeClr val="bg1"/>
                  </a:solidFill>
                  <a:latin typeface="Montserrat" pitchFamily="2" charset="77"/>
                </a:rPr>
                <a:t>THÔNG TIN KHÓA HỌC</a:t>
              </a:r>
            </a:p>
          </p:txBody>
        </p:sp>
        <p:sp>
          <p:nvSpPr>
            <p:cNvPr id="19" name="Rounded Rectangle 18">
              <a:extLst>
                <a:ext uri="{FF2B5EF4-FFF2-40B4-BE49-F238E27FC236}">
                  <a16:creationId xmlns:a16="http://schemas.microsoft.com/office/drawing/2014/main" id="{786FA0E2-02F2-6141-8DF9-DB7337BB5B5E}"/>
                </a:ext>
              </a:extLst>
            </p:cNvPr>
            <p:cNvSpPr/>
            <p:nvPr/>
          </p:nvSpPr>
          <p:spPr>
            <a:xfrm>
              <a:off x="10333409" y="203225"/>
              <a:ext cx="1331089" cy="307777"/>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0406A"/>
                  </a:solidFill>
                  <a:latin typeface="Montserrat" pitchFamily="2" charset="77"/>
                </a:rPr>
                <a:t>ĐĂNG KÝ</a:t>
              </a:r>
            </a:p>
          </p:txBody>
        </p:sp>
      </p:grpSp>
      <p:sp>
        <p:nvSpPr>
          <p:cNvPr id="4" name="Striped Right Arrow 3">
            <a:extLst>
              <a:ext uri="{FF2B5EF4-FFF2-40B4-BE49-F238E27FC236}">
                <a16:creationId xmlns:a16="http://schemas.microsoft.com/office/drawing/2014/main" id="{E10315FE-CEB2-F643-B64C-B9E947227DBA}"/>
              </a:ext>
            </a:extLst>
          </p:cNvPr>
          <p:cNvSpPr/>
          <p:nvPr/>
        </p:nvSpPr>
        <p:spPr>
          <a:xfrm rot="5400000">
            <a:off x="14139320" y="5532662"/>
            <a:ext cx="1329398" cy="915564"/>
          </a:xfrm>
          <a:prstGeom prst="stripedRightArrow">
            <a:avLst>
              <a:gd name="adj1" fmla="val 46368"/>
              <a:gd name="adj2" fmla="val 50000"/>
            </a:avLst>
          </a:prstGeom>
          <a:solidFill>
            <a:schemeClr val="bg1"/>
          </a:solidFill>
          <a:ln>
            <a:noFill/>
          </a:ln>
          <a:effectLst>
            <a:outerShdw blurRad="190500" dist="228600" dir="2700000" algn="ctr">
              <a:srgbClr val="000000">
                <a:alpha val="30000"/>
              </a:srgb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6BF4ADB-E05A-CC43-8D3E-E0E40F86B876}"/>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backgroundMark x1="47358" y1="41534" x2="47358" y2="43930"/>
                        <a14:backgroundMark x1="64528" y1="60224" x2="66604" y2="61182"/>
                      </a14:backgroundRemoval>
                    </a14:imgEffect>
                  </a14:imgLayer>
                </a14:imgProps>
              </a:ext>
            </a:extLst>
          </a:blip>
          <a:srcRect l="20406" t="28548" r="19750" b="20931"/>
          <a:stretch/>
        </p:blipFill>
        <p:spPr>
          <a:xfrm>
            <a:off x="13313905" y="-1155502"/>
            <a:ext cx="1490114" cy="1485858"/>
          </a:xfrm>
          <a:prstGeom prst="rect">
            <a:avLst/>
          </a:prstGeom>
        </p:spPr>
      </p:pic>
      <p:pic>
        <p:nvPicPr>
          <p:cNvPr id="7" name="Picture 6">
            <a:extLst>
              <a:ext uri="{FF2B5EF4-FFF2-40B4-BE49-F238E27FC236}">
                <a16:creationId xmlns:a16="http://schemas.microsoft.com/office/drawing/2014/main" id="{6B338FF0-2E69-E640-BAF1-C49E99F3FA9E}"/>
              </a:ext>
            </a:extLst>
          </p:cNvPr>
          <p:cNvPicPr>
            <a:picLocks noChangeAspect="1"/>
          </p:cNvPicPr>
          <p:nvPr/>
        </p:nvPicPr>
        <p:blipFill>
          <a:blip r:embed="rId9"/>
          <a:stretch>
            <a:fillRect/>
          </a:stretch>
        </p:blipFill>
        <p:spPr>
          <a:xfrm rot="20404216">
            <a:off x="13734953" y="1695827"/>
            <a:ext cx="2138133" cy="977432"/>
          </a:xfrm>
          <a:prstGeom prst="rect">
            <a:avLst/>
          </a:prstGeom>
        </p:spPr>
      </p:pic>
      <p:grpSp>
        <p:nvGrpSpPr>
          <p:cNvPr id="11" name="Group 10">
            <a:extLst>
              <a:ext uri="{FF2B5EF4-FFF2-40B4-BE49-F238E27FC236}">
                <a16:creationId xmlns:a16="http://schemas.microsoft.com/office/drawing/2014/main" id="{7EEC9492-2273-2141-85D9-94D58B84DF2F}"/>
              </a:ext>
            </a:extLst>
          </p:cNvPr>
          <p:cNvGrpSpPr/>
          <p:nvPr/>
        </p:nvGrpSpPr>
        <p:grpSpPr>
          <a:xfrm>
            <a:off x="24137675" y="-702909"/>
            <a:ext cx="3046027" cy="1081253"/>
            <a:chOff x="8127280" y="3711832"/>
            <a:chExt cx="3046027" cy="1081253"/>
          </a:xfrm>
        </p:grpSpPr>
        <p:sp>
          <p:nvSpPr>
            <p:cNvPr id="28" name="TextBox 27">
              <a:extLst>
                <a:ext uri="{FF2B5EF4-FFF2-40B4-BE49-F238E27FC236}">
                  <a16:creationId xmlns:a16="http://schemas.microsoft.com/office/drawing/2014/main" id="{0B0CE86D-E313-DB49-B94D-F03E897FE606}"/>
                </a:ext>
              </a:extLst>
            </p:cNvPr>
            <p:cNvSpPr txBox="1"/>
            <p:nvPr/>
          </p:nvSpPr>
          <p:spPr>
            <a:xfrm>
              <a:off x="8127280" y="4146754"/>
              <a:ext cx="3046027" cy="646331"/>
            </a:xfrm>
            <a:prstGeom prst="rect">
              <a:avLst/>
            </a:prstGeom>
            <a:noFill/>
          </p:spPr>
          <p:txBody>
            <a:bodyPr wrap="none" rtlCol="0">
              <a:spAutoFit/>
            </a:bodyPr>
            <a:lstStyle/>
            <a:p>
              <a:r>
                <a:rPr lang="en-US" sz="3600">
                  <a:solidFill>
                    <a:srgbClr val="10406A"/>
                  </a:solidFill>
                  <a:latin typeface="Montserrat" pitchFamily="2" charset="77"/>
                </a:rPr>
                <a:t>26 | 10 | 2023</a:t>
              </a:r>
            </a:p>
          </p:txBody>
        </p:sp>
        <p:sp>
          <p:nvSpPr>
            <p:cNvPr id="29" name="TextBox 28">
              <a:extLst>
                <a:ext uri="{FF2B5EF4-FFF2-40B4-BE49-F238E27FC236}">
                  <a16:creationId xmlns:a16="http://schemas.microsoft.com/office/drawing/2014/main" id="{6831260C-80FA-4C44-9C8C-9E6C5602A21C}"/>
                </a:ext>
              </a:extLst>
            </p:cNvPr>
            <p:cNvSpPr txBox="1"/>
            <p:nvPr/>
          </p:nvSpPr>
          <p:spPr>
            <a:xfrm>
              <a:off x="8471501" y="3711832"/>
              <a:ext cx="2472152" cy="523220"/>
            </a:xfrm>
            <a:prstGeom prst="rect">
              <a:avLst/>
            </a:prstGeom>
            <a:noFill/>
          </p:spPr>
          <p:txBody>
            <a:bodyPr wrap="none" rtlCol="0">
              <a:spAutoFit/>
            </a:bodyPr>
            <a:lstStyle/>
            <a:p>
              <a:r>
                <a:rPr lang="en-US" sz="2800" b="1">
                  <a:solidFill>
                    <a:srgbClr val="FF0000"/>
                  </a:solidFill>
                  <a:latin typeface="Montserrat" pitchFamily="2" charset="77"/>
                </a:rPr>
                <a:t>KHAI GIẢNG</a:t>
              </a:r>
            </a:p>
          </p:txBody>
        </p:sp>
      </p:grpSp>
      <p:sp>
        <p:nvSpPr>
          <p:cNvPr id="30" name="Rounded Rectangle 29">
            <a:extLst>
              <a:ext uri="{FF2B5EF4-FFF2-40B4-BE49-F238E27FC236}">
                <a16:creationId xmlns:a16="http://schemas.microsoft.com/office/drawing/2014/main" id="{5CBEF539-73E7-1C40-B6AC-1642F14DF993}"/>
              </a:ext>
            </a:extLst>
          </p:cNvPr>
          <p:cNvSpPr/>
          <p:nvPr/>
        </p:nvSpPr>
        <p:spPr>
          <a:xfrm>
            <a:off x="4922377" y="5720196"/>
            <a:ext cx="2337562" cy="540496"/>
          </a:xfrm>
          <a:prstGeom prst="roundRect">
            <a:avLst>
              <a:gd name="adj" fmla="val 50000"/>
            </a:avLst>
          </a:prstGeom>
          <a:solidFill>
            <a:schemeClr val="accent5">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0406A"/>
                </a:solidFill>
                <a:latin typeface="Montserrat" pitchFamily="2" charset="77"/>
              </a:rPr>
              <a:t>ĐĂNG KÝ NGAY</a:t>
            </a:r>
          </a:p>
        </p:txBody>
      </p:sp>
      <p:grpSp>
        <p:nvGrpSpPr>
          <p:cNvPr id="12" name="Group 11">
            <a:extLst>
              <a:ext uri="{FF2B5EF4-FFF2-40B4-BE49-F238E27FC236}">
                <a16:creationId xmlns:a16="http://schemas.microsoft.com/office/drawing/2014/main" id="{90687949-550D-B54A-A390-F4F9059395CC}"/>
              </a:ext>
            </a:extLst>
          </p:cNvPr>
          <p:cNvGrpSpPr/>
          <p:nvPr/>
        </p:nvGrpSpPr>
        <p:grpSpPr>
          <a:xfrm>
            <a:off x="-1491081" y="782338"/>
            <a:ext cx="14957780" cy="4346650"/>
            <a:chOff x="-1491081" y="936358"/>
            <a:chExt cx="14957780" cy="4346650"/>
          </a:xfrm>
        </p:grpSpPr>
        <p:sp>
          <p:nvSpPr>
            <p:cNvPr id="9" name="Parallelogram 8">
              <a:extLst>
                <a:ext uri="{FF2B5EF4-FFF2-40B4-BE49-F238E27FC236}">
                  <a16:creationId xmlns:a16="http://schemas.microsoft.com/office/drawing/2014/main" id="{F0894AA6-58E7-534F-8B7F-292F07AE59D7}"/>
                </a:ext>
              </a:extLst>
            </p:cNvPr>
            <p:cNvSpPr/>
            <p:nvPr/>
          </p:nvSpPr>
          <p:spPr>
            <a:xfrm>
              <a:off x="-1491081" y="951850"/>
              <a:ext cx="9438047" cy="1077017"/>
            </a:xfrm>
            <a:prstGeom prst="parallelogram">
              <a:avLst>
                <a:gd name="adj" fmla="val 121773"/>
              </a:avLst>
            </a:prstGeom>
            <a:noFill/>
            <a:ln w="1905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297041-2124-5148-B63C-0BB91A588421}"/>
                </a:ext>
              </a:extLst>
            </p:cNvPr>
            <p:cNvSpPr txBox="1"/>
            <p:nvPr/>
          </p:nvSpPr>
          <p:spPr>
            <a:xfrm rot="37795">
              <a:off x="1927776" y="936358"/>
              <a:ext cx="2005677" cy="1107996"/>
            </a:xfrm>
            <a:prstGeom prst="rect">
              <a:avLst/>
            </a:prstGeom>
            <a:noFill/>
          </p:spPr>
          <p:txBody>
            <a:bodyPr wrap="none" rtlCol="0">
              <a:spAutoFit/>
            </a:bodyPr>
            <a:lstStyle/>
            <a:p>
              <a:r>
                <a:rPr lang="en-US" sz="6600" b="1">
                  <a:solidFill>
                    <a:schemeClr val="bg1"/>
                  </a:solidFill>
                  <a:latin typeface="Montserrat" pitchFamily="2" charset="77"/>
                </a:rPr>
                <a:t>50%</a:t>
              </a:r>
              <a:endParaRPr lang="en-US" sz="4400" b="1">
                <a:solidFill>
                  <a:schemeClr val="bg1"/>
                </a:solidFill>
                <a:latin typeface="Montserrat" pitchFamily="2" charset="77"/>
              </a:endParaRPr>
            </a:p>
          </p:txBody>
        </p:sp>
        <p:sp>
          <p:nvSpPr>
            <p:cNvPr id="24" name="TextBox 23">
              <a:extLst>
                <a:ext uri="{FF2B5EF4-FFF2-40B4-BE49-F238E27FC236}">
                  <a16:creationId xmlns:a16="http://schemas.microsoft.com/office/drawing/2014/main" id="{CD204E13-EF67-584B-8A49-9CBDBD35EF1E}"/>
                </a:ext>
              </a:extLst>
            </p:cNvPr>
            <p:cNvSpPr txBox="1"/>
            <p:nvPr/>
          </p:nvSpPr>
          <p:spPr>
            <a:xfrm>
              <a:off x="6349817" y="2612214"/>
              <a:ext cx="4674862" cy="1015663"/>
            </a:xfrm>
            <a:prstGeom prst="rect">
              <a:avLst/>
            </a:prstGeom>
            <a:noFill/>
          </p:spPr>
          <p:txBody>
            <a:bodyPr wrap="square" rtlCol="0">
              <a:spAutoFit/>
            </a:bodyPr>
            <a:lstStyle/>
            <a:p>
              <a:pPr algn="ctr"/>
              <a:r>
                <a:rPr lang="en-US" sz="6000" b="1">
                  <a:solidFill>
                    <a:schemeClr val="bg1"/>
                  </a:solidFill>
                  <a:latin typeface="Montserrat" pitchFamily="2" charset="77"/>
                </a:rPr>
                <a:t>15.000.000</a:t>
              </a:r>
            </a:p>
          </p:txBody>
        </p:sp>
        <p:sp>
          <p:nvSpPr>
            <p:cNvPr id="25" name="TextBox 24">
              <a:extLst>
                <a:ext uri="{FF2B5EF4-FFF2-40B4-BE49-F238E27FC236}">
                  <a16:creationId xmlns:a16="http://schemas.microsoft.com/office/drawing/2014/main" id="{328AA7ED-4AEC-FC41-932A-B98734440186}"/>
                </a:ext>
              </a:extLst>
            </p:cNvPr>
            <p:cNvSpPr txBox="1"/>
            <p:nvPr/>
          </p:nvSpPr>
          <p:spPr>
            <a:xfrm>
              <a:off x="138548" y="4348205"/>
              <a:ext cx="3157261" cy="769441"/>
            </a:xfrm>
            <a:prstGeom prst="rect">
              <a:avLst/>
            </a:prstGeom>
            <a:noFill/>
          </p:spPr>
          <p:txBody>
            <a:bodyPr wrap="square" rtlCol="0">
              <a:spAutoFit/>
            </a:bodyPr>
            <a:lstStyle/>
            <a:p>
              <a:r>
                <a:rPr lang="en-US" sz="4400" b="1">
                  <a:solidFill>
                    <a:schemeClr val="bg1"/>
                  </a:solidFill>
                  <a:latin typeface="Montserrat" pitchFamily="2" charset="77"/>
                </a:rPr>
                <a:t>MIỄN PHÍ</a:t>
              </a:r>
              <a:endParaRPr lang="en-US" sz="4000" b="1">
                <a:solidFill>
                  <a:schemeClr val="bg1"/>
                </a:solidFill>
                <a:latin typeface="Montserrat" pitchFamily="2" charset="77"/>
              </a:endParaRPr>
            </a:p>
          </p:txBody>
        </p:sp>
        <p:sp>
          <p:nvSpPr>
            <p:cNvPr id="31" name="TextBox 30">
              <a:extLst>
                <a:ext uri="{FF2B5EF4-FFF2-40B4-BE49-F238E27FC236}">
                  <a16:creationId xmlns:a16="http://schemas.microsoft.com/office/drawing/2014/main" id="{51EABB24-7715-8749-AA3B-576849E87CEA}"/>
                </a:ext>
              </a:extLst>
            </p:cNvPr>
            <p:cNvSpPr txBox="1"/>
            <p:nvPr/>
          </p:nvSpPr>
          <p:spPr>
            <a:xfrm rot="37795">
              <a:off x="142724" y="1105637"/>
              <a:ext cx="1774845" cy="769441"/>
            </a:xfrm>
            <a:prstGeom prst="rect">
              <a:avLst/>
            </a:prstGeom>
            <a:noFill/>
          </p:spPr>
          <p:txBody>
            <a:bodyPr wrap="none" rtlCol="0">
              <a:spAutoFit/>
            </a:bodyPr>
            <a:lstStyle/>
            <a:p>
              <a:r>
                <a:rPr lang="en-US" sz="4400" b="1">
                  <a:ln>
                    <a:solidFill>
                      <a:schemeClr val="bg1"/>
                    </a:solidFill>
                  </a:ln>
                  <a:noFill/>
                  <a:latin typeface="Montserrat" pitchFamily="2" charset="77"/>
                </a:rPr>
                <a:t>GIẢM</a:t>
              </a:r>
              <a:endParaRPr lang="en-US" sz="2800" b="1">
                <a:ln>
                  <a:solidFill>
                    <a:schemeClr val="bg1"/>
                  </a:solidFill>
                </a:ln>
                <a:noFill/>
                <a:latin typeface="Montserrat" pitchFamily="2" charset="77"/>
              </a:endParaRPr>
            </a:p>
          </p:txBody>
        </p:sp>
        <p:sp>
          <p:nvSpPr>
            <p:cNvPr id="32" name="TextBox 31">
              <a:extLst>
                <a:ext uri="{FF2B5EF4-FFF2-40B4-BE49-F238E27FC236}">
                  <a16:creationId xmlns:a16="http://schemas.microsoft.com/office/drawing/2014/main" id="{097FE6D7-6292-5242-83E6-4DA85EFD28D9}"/>
                </a:ext>
              </a:extLst>
            </p:cNvPr>
            <p:cNvSpPr txBox="1"/>
            <p:nvPr/>
          </p:nvSpPr>
          <p:spPr>
            <a:xfrm rot="37795">
              <a:off x="3914036" y="1105636"/>
              <a:ext cx="2743059" cy="769441"/>
            </a:xfrm>
            <a:prstGeom prst="rect">
              <a:avLst/>
            </a:prstGeom>
            <a:noFill/>
          </p:spPr>
          <p:txBody>
            <a:bodyPr wrap="none" rtlCol="0">
              <a:spAutoFit/>
            </a:bodyPr>
            <a:lstStyle/>
            <a:p>
              <a:r>
                <a:rPr lang="en-US" sz="4400" b="1">
                  <a:ln>
                    <a:solidFill>
                      <a:schemeClr val="bg1"/>
                    </a:solidFill>
                  </a:ln>
                  <a:noFill/>
                  <a:latin typeface="Montserrat" pitchFamily="2" charset="77"/>
                </a:rPr>
                <a:t>HỌC PHÍ</a:t>
              </a:r>
              <a:endParaRPr lang="en-US" sz="2800" b="1">
                <a:ln>
                  <a:solidFill>
                    <a:schemeClr val="bg1"/>
                  </a:solidFill>
                </a:ln>
                <a:noFill/>
                <a:latin typeface="Montserrat" pitchFamily="2" charset="77"/>
              </a:endParaRPr>
            </a:p>
          </p:txBody>
        </p:sp>
        <p:sp>
          <p:nvSpPr>
            <p:cNvPr id="33" name="Parallelogram 32">
              <a:extLst>
                <a:ext uri="{FF2B5EF4-FFF2-40B4-BE49-F238E27FC236}">
                  <a16:creationId xmlns:a16="http://schemas.microsoft.com/office/drawing/2014/main" id="{45029977-99B1-B146-ABB3-D03C83442788}"/>
                </a:ext>
              </a:extLst>
            </p:cNvPr>
            <p:cNvSpPr/>
            <p:nvPr/>
          </p:nvSpPr>
          <p:spPr>
            <a:xfrm>
              <a:off x="787453" y="2581538"/>
              <a:ext cx="12679246" cy="1077017"/>
            </a:xfrm>
            <a:prstGeom prst="parallelogram">
              <a:avLst>
                <a:gd name="adj" fmla="val 121773"/>
              </a:avLst>
            </a:prstGeom>
            <a:noFill/>
            <a:ln w="1905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Parallelogram 33">
              <a:extLst>
                <a:ext uri="{FF2B5EF4-FFF2-40B4-BE49-F238E27FC236}">
                  <a16:creationId xmlns:a16="http://schemas.microsoft.com/office/drawing/2014/main" id="{80B09885-BF18-924E-BB11-B565A386D977}"/>
                </a:ext>
              </a:extLst>
            </p:cNvPr>
            <p:cNvSpPr/>
            <p:nvPr/>
          </p:nvSpPr>
          <p:spPr>
            <a:xfrm>
              <a:off x="-1459264" y="4205991"/>
              <a:ext cx="12679246" cy="1077017"/>
            </a:xfrm>
            <a:prstGeom prst="parallelogram">
              <a:avLst>
                <a:gd name="adj" fmla="val 121773"/>
              </a:avLst>
            </a:prstGeom>
            <a:noFill/>
            <a:ln w="1905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7D800C-AEA7-134B-A0DA-3A4119D13DA3}"/>
                </a:ext>
              </a:extLst>
            </p:cNvPr>
            <p:cNvSpPr txBox="1"/>
            <p:nvPr/>
          </p:nvSpPr>
          <p:spPr>
            <a:xfrm>
              <a:off x="1764579" y="2926049"/>
              <a:ext cx="6237206" cy="461665"/>
            </a:xfrm>
            <a:prstGeom prst="rect">
              <a:avLst/>
            </a:prstGeom>
            <a:noFill/>
          </p:spPr>
          <p:txBody>
            <a:bodyPr wrap="square" rtlCol="0">
              <a:spAutoFit/>
            </a:bodyPr>
            <a:lstStyle/>
            <a:p>
              <a:r>
                <a:rPr lang="en-US" sz="2400" b="1">
                  <a:ln>
                    <a:solidFill>
                      <a:schemeClr val="bg1"/>
                    </a:solidFill>
                  </a:ln>
                  <a:noFill/>
                  <a:latin typeface="Montserrat" pitchFamily="2" charset="77"/>
                </a:rPr>
                <a:t>QUÀ TẶNG GIÁ TRỊ LÊN ĐẾN</a:t>
              </a:r>
            </a:p>
          </p:txBody>
        </p:sp>
        <p:sp>
          <p:nvSpPr>
            <p:cNvPr id="36" name="TextBox 35">
              <a:extLst>
                <a:ext uri="{FF2B5EF4-FFF2-40B4-BE49-F238E27FC236}">
                  <a16:creationId xmlns:a16="http://schemas.microsoft.com/office/drawing/2014/main" id="{17CAD6BD-C4B3-8B49-9496-A5717BCCF327}"/>
                </a:ext>
              </a:extLst>
            </p:cNvPr>
            <p:cNvSpPr txBox="1"/>
            <p:nvPr/>
          </p:nvSpPr>
          <p:spPr>
            <a:xfrm>
              <a:off x="10906696" y="2889212"/>
              <a:ext cx="1098605" cy="461665"/>
            </a:xfrm>
            <a:prstGeom prst="rect">
              <a:avLst/>
            </a:prstGeom>
            <a:noFill/>
          </p:spPr>
          <p:txBody>
            <a:bodyPr wrap="square" rtlCol="0">
              <a:spAutoFit/>
            </a:bodyPr>
            <a:lstStyle/>
            <a:p>
              <a:r>
                <a:rPr lang="en-US" sz="2400" b="1">
                  <a:ln>
                    <a:solidFill>
                      <a:schemeClr val="bg1"/>
                    </a:solidFill>
                  </a:ln>
                  <a:noFill/>
                  <a:latin typeface="Montserrat" pitchFamily="2" charset="77"/>
                </a:rPr>
                <a:t>VND</a:t>
              </a:r>
            </a:p>
          </p:txBody>
        </p:sp>
        <p:sp>
          <p:nvSpPr>
            <p:cNvPr id="39" name="TextBox 38">
              <a:extLst>
                <a:ext uri="{FF2B5EF4-FFF2-40B4-BE49-F238E27FC236}">
                  <a16:creationId xmlns:a16="http://schemas.microsoft.com/office/drawing/2014/main" id="{BF88601B-77AD-0145-A6E7-1027B96661B7}"/>
                </a:ext>
              </a:extLst>
            </p:cNvPr>
            <p:cNvSpPr txBox="1"/>
            <p:nvPr/>
          </p:nvSpPr>
          <p:spPr>
            <a:xfrm>
              <a:off x="2930614" y="4525239"/>
              <a:ext cx="7475117" cy="461665"/>
            </a:xfrm>
            <a:prstGeom prst="rect">
              <a:avLst/>
            </a:prstGeom>
            <a:noFill/>
          </p:spPr>
          <p:txBody>
            <a:bodyPr wrap="square" rtlCol="0">
              <a:spAutoFit/>
            </a:bodyPr>
            <a:lstStyle/>
            <a:p>
              <a:pPr algn="ctr"/>
              <a:r>
                <a:rPr lang="en-US" sz="2400" b="1">
                  <a:ln>
                    <a:solidFill>
                      <a:schemeClr val="bg1"/>
                    </a:solidFill>
                  </a:ln>
                  <a:noFill/>
                  <a:latin typeface="Montserrat" pitchFamily="2" charset="77"/>
                </a:rPr>
                <a:t>THAM GIA TẤT CẢ CÁC LỚP ĐÀO TẠO KHÁC</a:t>
              </a:r>
              <a:endParaRPr lang="en-US" sz="3600" b="1">
                <a:ln>
                  <a:solidFill>
                    <a:schemeClr val="bg1"/>
                  </a:solidFill>
                </a:ln>
                <a:noFill/>
                <a:latin typeface="Montserrat" pitchFamily="2" charset="77"/>
              </a:endParaRPr>
            </a:p>
          </p:txBody>
        </p:sp>
      </p:grpSp>
    </p:spTree>
    <p:extLst>
      <p:ext uri="{BB962C8B-B14F-4D97-AF65-F5344CB8AC3E}">
        <p14:creationId xmlns:p14="http://schemas.microsoft.com/office/powerpoint/2010/main" val="2265954934"/>
      </p:ext>
    </p:extLst>
  </p:cSld>
  <p:clrMapOvr>
    <a:masterClrMapping/>
  </p:clrMapOvr>
  <mc:AlternateContent xmlns:mc="http://schemas.openxmlformats.org/markup-compatibility/2006" xmlns:p14="http://schemas.microsoft.com/office/powerpoint/2010/main">
    <mc:Choice Requires="p14">
      <p:transition p14:dur="10" advClick="0" advTm="3600000">
        <p:push dir="u"/>
      </p:transition>
    </mc:Choice>
    <mc:Fallback xmlns="">
      <p:transition advClick="0" advTm="3600000">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FAFFFF"/>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6D3533B-BEDD-8D46-925D-97A2A9F8AD27}"/>
              </a:ext>
            </a:extLst>
          </p:cNvPr>
          <p:cNvPicPr>
            <a:picLocks noChangeAspect="1"/>
          </p:cNvPicPr>
          <p:nvPr/>
        </p:nvPicPr>
        <p:blipFill rotWithShape="1">
          <a:blip r:embed="rId2"/>
          <a:srcRect l="15668" r="12799"/>
          <a:stretch/>
        </p:blipFill>
        <p:spPr>
          <a:xfrm>
            <a:off x="8803705" y="3604648"/>
            <a:ext cx="2281582" cy="3189555"/>
          </a:xfrm>
          <a:prstGeom prst="rect">
            <a:avLst/>
          </a:prstGeom>
        </p:spPr>
      </p:pic>
      <p:pic>
        <p:nvPicPr>
          <p:cNvPr id="38" name="Picture 37">
            <a:extLst>
              <a:ext uri="{FF2B5EF4-FFF2-40B4-BE49-F238E27FC236}">
                <a16:creationId xmlns:a16="http://schemas.microsoft.com/office/drawing/2014/main" id="{E3B8DFE6-677A-E54E-9FB4-FF7D9E2BB8C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9053" t="11960" r="9656" b="16435"/>
          <a:stretch/>
        </p:blipFill>
        <p:spPr>
          <a:xfrm>
            <a:off x="8141400" y="617865"/>
            <a:ext cx="3639443" cy="3205765"/>
          </a:xfrm>
          <a:prstGeom prst="rect">
            <a:avLst/>
          </a:prstGeom>
        </p:spPr>
      </p:pic>
      <p:sp>
        <p:nvSpPr>
          <p:cNvPr id="23" name="Rounded Rectangle 22">
            <a:extLst>
              <a:ext uri="{FF2B5EF4-FFF2-40B4-BE49-F238E27FC236}">
                <a16:creationId xmlns:a16="http://schemas.microsoft.com/office/drawing/2014/main" id="{341DE331-121A-8D48-9F0A-CEBE3D326092}"/>
              </a:ext>
            </a:extLst>
          </p:cNvPr>
          <p:cNvSpPr/>
          <p:nvPr/>
        </p:nvSpPr>
        <p:spPr>
          <a:xfrm>
            <a:off x="-401389" y="4472699"/>
            <a:ext cx="8567104" cy="868680"/>
          </a:xfrm>
          <a:prstGeom prst="roundRect">
            <a:avLst>
              <a:gd name="adj" fmla="val 50000"/>
            </a:avLst>
          </a:prstGeom>
          <a:solidFill>
            <a:schemeClr val="accent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FCFA6E3D-26AA-E042-A5DB-57B057D4FB25}"/>
              </a:ext>
            </a:extLst>
          </p:cNvPr>
          <p:cNvSpPr/>
          <p:nvPr/>
        </p:nvSpPr>
        <p:spPr>
          <a:xfrm>
            <a:off x="-429107" y="2670220"/>
            <a:ext cx="8121497" cy="868680"/>
          </a:xfrm>
          <a:prstGeom prst="roundRect">
            <a:avLst>
              <a:gd name="adj" fmla="val 50000"/>
            </a:avLst>
          </a:prstGeom>
          <a:solidFill>
            <a:srgbClr val="E7FFC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10D6BD4-1F4B-674C-9966-EDBBD1013C73}"/>
              </a:ext>
            </a:extLst>
          </p:cNvPr>
          <p:cNvSpPr/>
          <p:nvPr/>
        </p:nvSpPr>
        <p:spPr>
          <a:xfrm>
            <a:off x="-421229" y="1032076"/>
            <a:ext cx="6706696" cy="868680"/>
          </a:xfrm>
          <a:prstGeom prst="roundRect">
            <a:avLst>
              <a:gd name="adj" fmla="val 50000"/>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CF1FA98-2C7B-6A4F-B090-C1E8ACD0792B}"/>
              </a:ext>
            </a:extLst>
          </p:cNvPr>
          <p:cNvGrpSpPr/>
          <p:nvPr/>
        </p:nvGrpSpPr>
        <p:grpSpPr>
          <a:xfrm>
            <a:off x="0" y="-1371601"/>
            <a:ext cx="12192000" cy="712520"/>
            <a:chOff x="0" y="-1"/>
            <a:chExt cx="12192000" cy="712520"/>
          </a:xfrm>
        </p:grpSpPr>
        <p:grpSp>
          <p:nvGrpSpPr>
            <p:cNvPr id="14" name="Group 13">
              <a:extLst>
                <a:ext uri="{FF2B5EF4-FFF2-40B4-BE49-F238E27FC236}">
                  <a16:creationId xmlns:a16="http://schemas.microsoft.com/office/drawing/2014/main" id="{BD598F16-768F-934C-A0D8-DFC400DA6E67}"/>
                </a:ext>
              </a:extLst>
            </p:cNvPr>
            <p:cNvGrpSpPr/>
            <p:nvPr/>
          </p:nvGrpSpPr>
          <p:grpSpPr>
            <a:xfrm>
              <a:off x="0" y="-1"/>
              <a:ext cx="12192000" cy="712520"/>
              <a:chOff x="0" y="-1"/>
              <a:chExt cx="12192000" cy="712520"/>
            </a:xfrm>
          </p:grpSpPr>
          <p:sp>
            <p:nvSpPr>
              <p:cNvPr id="20" name="Rectangle 19">
                <a:extLst>
                  <a:ext uri="{FF2B5EF4-FFF2-40B4-BE49-F238E27FC236}">
                    <a16:creationId xmlns:a16="http://schemas.microsoft.com/office/drawing/2014/main" id="{FB1A0785-F8C1-A442-9CC5-CC8FB8ACDE83}"/>
                  </a:ext>
                </a:extLst>
              </p:cNvPr>
              <p:cNvSpPr/>
              <p:nvPr/>
            </p:nvSpPr>
            <p:spPr>
              <a:xfrm>
                <a:off x="0" y="1"/>
                <a:ext cx="12192000" cy="712518"/>
              </a:xfrm>
              <a:prstGeom prst="rect">
                <a:avLst/>
              </a:prstGeom>
              <a:solidFill>
                <a:srgbClr val="10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4FA9818A-C66B-084B-B12A-D7E1FF5B1CCC}"/>
                  </a:ext>
                </a:extLst>
              </p:cNvPr>
              <p:cNvPicPr>
                <a:picLocks noChangeAspect="1"/>
              </p:cNvPicPr>
              <p:nvPr/>
            </p:nvPicPr>
            <p:blipFill>
              <a:blip r:embed="rId5"/>
              <a:stretch>
                <a:fillRect/>
              </a:stretch>
            </p:blipFill>
            <p:spPr>
              <a:xfrm>
                <a:off x="0" y="-1"/>
                <a:ext cx="761726" cy="712519"/>
              </a:xfrm>
              <a:prstGeom prst="rect">
                <a:avLst/>
              </a:prstGeom>
            </p:spPr>
          </p:pic>
        </p:grpSp>
        <p:sp>
          <p:nvSpPr>
            <p:cNvPr id="15" name="TextBox 14">
              <a:extLst>
                <a:ext uri="{FF2B5EF4-FFF2-40B4-BE49-F238E27FC236}">
                  <a16:creationId xmlns:a16="http://schemas.microsoft.com/office/drawing/2014/main" id="{98EFF56A-E823-0541-A104-182B69D3C2E1}"/>
                </a:ext>
              </a:extLst>
            </p:cNvPr>
            <p:cNvSpPr txBox="1"/>
            <p:nvPr/>
          </p:nvSpPr>
          <p:spPr>
            <a:xfrm>
              <a:off x="1030146" y="202369"/>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TRANG CHỦ</a:t>
              </a:r>
            </a:p>
          </p:txBody>
        </p:sp>
        <p:sp>
          <p:nvSpPr>
            <p:cNvPr id="16" name="TextBox 15">
              <a:extLst>
                <a:ext uri="{FF2B5EF4-FFF2-40B4-BE49-F238E27FC236}">
                  <a16:creationId xmlns:a16="http://schemas.microsoft.com/office/drawing/2014/main" id="{D994A41B-128F-0F40-ABD8-489F8A52CADF}"/>
                </a:ext>
              </a:extLst>
            </p:cNvPr>
            <p:cNvSpPr txBox="1"/>
            <p:nvPr/>
          </p:nvSpPr>
          <p:spPr>
            <a:xfrm>
              <a:off x="3404885" y="202368"/>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CÂU CHUYỆN</a:t>
              </a:r>
            </a:p>
          </p:txBody>
        </p:sp>
        <p:sp>
          <p:nvSpPr>
            <p:cNvPr id="17" name="TextBox 16">
              <a:extLst>
                <a:ext uri="{FF2B5EF4-FFF2-40B4-BE49-F238E27FC236}">
                  <a16:creationId xmlns:a16="http://schemas.microsoft.com/office/drawing/2014/main" id="{D86919F5-BD88-8841-861A-4351FEF2AE3B}"/>
                </a:ext>
              </a:extLst>
            </p:cNvPr>
            <p:cNvSpPr txBox="1"/>
            <p:nvPr/>
          </p:nvSpPr>
          <p:spPr>
            <a:xfrm>
              <a:off x="5779624" y="202367"/>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PHẢN HỒI</a:t>
              </a:r>
            </a:p>
          </p:txBody>
        </p:sp>
        <p:sp>
          <p:nvSpPr>
            <p:cNvPr id="18" name="TextBox 17">
              <a:extLst>
                <a:ext uri="{FF2B5EF4-FFF2-40B4-BE49-F238E27FC236}">
                  <a16:creationId xmlns:a16="http://schemas.microsoft.com/office/drawing/2014/main" id="{E628D6A5-7068-9F47-8804-396AA1D59C22}"/>
                </a:ext>
              </a:extLst>
            </p:cNvPr>
            <p:cNvSpPr txBox="1"/>
            <p:nvPr/>
          </p:nvSpPr>
          <p:spPr>
            <a:xfrm>
              <a:off x="8165715" y="94645"/>
              <a:ext cx="1640193" cy="523220"/>
            </a:xfrm>
            <a:prstGeom prst="rect">
              <a:avLst/>
            </a:prstGeom>
            <a:noFill/>
          </p:spPr>
          <p:txBody>
            <a:bodyPr wrap="square" rtlCol="0">
              <a:spAutoFit/>
            </a:bodyPr>
            <a:lstStyle/>
            <a:p>
              <a:pPr algn="ctr"/>
              <a:r>
                <a:rPr lang="en-US" sz="1400" b="1">
                  <a:solidFill>
                    <a:schemeClr val="bg1"/>
                  </a:solidFill>
                  <a:latin typeface="Montserrat" pitchFamily="2" charset="77"/>
                </a:rPr>
                <a:t>THÔNG TIN KHÓA HỌC</a:t>
              </a:r>
            </a:p>
          </p:txBody>
        </p:sp>
        <p:sp>
          <p:nvSpPr>
            <p:cNvPr id="19" name="Rounded Rectangle 18">
              <a:extLst>
                <a:ext uri="{FF2B5EF4-FFF2-40B4-BE49-F238E27FC236}">
                  <a16:creationId xmlns:a16="http://schemas.microsoft.com/office/drawing/2014/main" id="{786FA0E2-02F2-6141-8DF9-DB7337BB5B5E}"/>
                </a:ext>
              </a:extLst>
            </p:cNvPr>
            <p:cNvSpPr/>
            <p:nvPr/>
          </p:nvSpPr>
          <p:spPr>
            <a:xfrm>
              <a:off x="10333409" y="203225"/>
              <a:ext cx="1331089" cy="307777"/>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0406A"/>
                  </a:solidFill>
                  <a:latin typeface="Montserrat" pitchFamily="2" charset="77"/>
                </a:rPr>
                <a:t>ĐĂNG KÝ</a:t>
              </a:r>
            </a:p>
          </p:txBody>
        </p:sp>
      </p:grpSp>
      <p:sp>
        <p:nvSpPr>
          <p:cNvPr id="4" name="Striped Right Arrow 3">
            <a:extLst>
              <a:ext uri="{FF2B5EF4-FFF2-40B4-BE49-F238E27FC236}">
                <a16:creationId xmlns:a16="http://schemas.microsoft.com/office/drawing/2014/main" id="{E10315FE-CEB2-F643-B64C-B9E947227DBA}"/>
              </a:ext>
            </a:extLst>
          </p:cNvPr>
          <p:cNvSpPr/>
          <p:nvPr/>
        </p:nvSpPr>
        <p:spPr>
          <a:xfrm rot="5400000">
            <a:off x="4302444" y="1136104"/>
            <a:ext cx="1717651" cy="915564"/>
          </a:xfrm>
          <a:prstGeom prst="stripedRightArrow">
            <a:avLst/>
          </a:prstGeom>
          <a:solidFill>
            <a:schemeClr val="accent5">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297041-2124-5148-B63C-0BB91A588421}"/>
              </a:ext>
            </a:extLst>
          </p:cNvPr>
          <p:cNvSpPr txBox="1"/>
          <p:nvPr/>
        </p:nvSpPr>
        <p:spPr>
          <a:xfrm rot="37795">
            <a:off x="122054" y="1055686"/>
            <a:ext cx="4299575" cy="769441"/>
          </a:xfrm>
          <a:prstGeom prst="rect">
            <a:avLst/>
          </a:prstGeom>
          <a:noFill/>
        </p:spPr>
        <p:txBody>
          <a:bodyPr wrap="none" rtlCol="0">
            <a:spAutoFit/>
          </a:bodyPr>
          <a:lstStyle/>
          <a:p>
            <a:r>
              <a:rPr lang="en-US" sz="2800" b="1">
                <a:solidFill>
                  <a:schemeClr val="bg1"/>
                </a:solidFill>
                <a:latin typeface="Montserrat" pitchFamily="2" charset="77"/>
              </a:rPr>
              <a:t>GIẢM </a:t>
            </a:r>
            <a:r>
              <a:rPr lang="en-US" sz="4400" b="1">
                <a:solidFill>
                  <a:schemeClr val="bg1"/>
                </a:solidFill>
                <a:latin typeface="Montserrat" pitchFamily="2" charset="77"/>
              </a:rPr>
              <a:t>50% </a:t>
            </a:r>
            <a:r>
              <a:rPr lang="en-US" sz="2800" b="1">
                <a:solidFill>
                  <a:schemeClr val="bg1"/>
                </a:solidFill>
                <a:latin typeface="Montserrat" pitchFamily="2" charset="77"/>
              </a:rPr>
              <a:t>HỌC PHÍ</a:t>
            </a:r>
          </a:p>
        </p:txBody>
      </p:sp>
      <p:sp>
        <p:nvSpPr>
          <p:cNvPr id="24" name="TextBox 23">
            <a:extLst>
              <a:ext uri="{FF2B5EF4-FFF2-40B4-BE49-F238E27FC236}">
                <a16:creationId xmlns:a16="http://schemas.microsoft.com/office/drawing/2014/main" id="{CD204E13-EF67-584B-8A49-9CBDBD35EF1E}"/>
              </a:ext>
            </a:extLst>
          </p:cNvPr>
          <p:cNvSpPr txBox="1"/>
          <p:nvPr/>
        </p:nvSpPr>
        <p:spPr>
          <a:xfrm>
            <a:off x="117954" y="2711321"/>
            <a:ext cx="6237206" cy="707886"/>
          </a:xfrm>
          <a:prstGeom prst="rect">
            <a:avLst/>
          </a:prstGeom>
          <a:noFill/>
        </p:spPr>
        <p:txBody>
          <a:bodyPr wrap="square" rtlCol="0">
            <a:spAutoFit/>
          </a:bodyPr>
          <a:lstStyle/>
          <a:p>
            <a:r>
              <a:rPr lang="en-US" b="1">
                <a:latin typeface="Montserrat" pitchFamily="2" charset="77"/>
              </a:rPr>
              <a:t>Quà tặng giá trị lên đến </a:t>
            </a:r>
            <a:r>
              <a:rPr lang="en-US" sz="2800" b="1">
                <a:solidFill>
                  <a:srgbClr val="FF0000"/>
                </a:solidFill>
                <a:latin typeface="Montserrat" pitchFamily="2" charset="77"/>
              </a:rPr>
              <a:t>15.000.000 VND</a:t>
            </a:r>
            <a:r>
              <a:rPr lang="en-US" sz="4000" b="1">
                <a:solidFill>
                  <a:srgbClr val="FF0000"/>
                </a:solidFill>
                <a:effectLst/>
                <a:latin typeface="Montserrat" pitchFamily="2" charset="77"/>
              </a:rPr>
              <a:t> </a:t>
            </a:r>
            <a:endParaRPr lang="en-US" sz="2800" b="1">
              <a:solidFill>
                <a:srgbClr val="FF0000"/>
              </a:solidFill>
              <a:latin typeface="Montserrat" pitchFamily="2" charset="77"/>
            </a:endParaRPr>
          </a:p>
        </p:txBody>
      </p:sp>
      <p:pic>
        <p:nvPicPr>
          <p:cNvPr id="6" name="Picture 5">
            <a:extLst>
              <a:ext uri="{FF2B5EF4-FFF2-40B4-BE49-F238E27FC236}">
                <a16:creationId xmlns:a16="http://schemas.microsoft.com/office/drawing/2014/main" id="{C6BF4ADB-E05A-CC43-8D3E-E0E40F86B876}"/>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backgroundMark x1="47358" y1="41534" x2="47358" y2="43930"/>
                        <a14:backgroundMark x1="64528" y1="60224" x2="66604" y2="61182"/>
                      </a14:backgroundRemoval>
                    </a14:imgEffect>
                  </a14:imgLayer>
                </a14:imgProps>
              </a:ext>
            </a:extLst>
          </a:blip>
          <a:srcRect l="20406" t="28548" r="19750" b="20931"/>
          <a:stretch/>
        </p:blipFill>
        <p:spPr>
          <a:xfrm>
            <a:off x="6096000" y="2063229"/>
            <a:ext cx="1490114" cy="1485858"/>
          </a:xfrm>
          <a:prstGeom prst="rect">
            <a:avLst/>
          </a:prstGeom>
        </p:spPr>
      </p:pic>
      <p:sp>
        <p:nvSpPr>
          <p:cNvPr id="25" name="TextBox 24">
            <a:extLst>
              <a:ext uri="{FF2B5EF4-FFF2-40B4-BE49-F238E27FC236}">
                <a16:creationId xmlns:a16="http://schemas.microsoft.com/office/drawing/2014/main" id="{328AA7ED-4AEC-FC41-932A-B98734440186}"/>
              </a:ext>
            </a:extLst>
          </p:cNvPr>
          <p:cNvSpPr txBox="1"/>
          <p:nvPr/>
        </p:nvSpPr>
        <p:spPr>
          <a:xfrm>
            <a:off x="117954" y="4614651"/>
            <a:ext cx="6653638" cy="584775"/>
          </a:xfrm>
          <a:prstGeom prst="rect">
            <a:avLst/>
          </a:prstGeom>
          <a:noFill/>
        </p:spPr>
        <p:txBody>
          <a:bodyPr wrap="square" rtlCol="0">
            <a:spAutoFit/>
          </a:bodyPr>
          <a:lstStyle/>
          <a:p>
            <a:r>
              <a:rPr lang="en-US" sz="3200" b="1">
                <a:solidFill>
                  <a:schemeClr val="bg1"/>
                </a:solidFill>
                <a:latin typeface="Montserrat" pitchFamily="2" charset="77"/>
              </a:rPr>
              <a:t>MIỄN PHÍ </a:t>
            </a:r>
            <a:r>
              <a:rPr lang="en-US" b="1">
                <a:solidFill>
                  <a:schemeClr val="bg1"/>
                </a:solidFill>
                <a:latin typeface="Montserrat" pitchFamily="2" charset="77"/>
              </a:rPr>
              <a:t>tham gia tất cả các lớp đào tạo khác</a:t>
            </a:r>
            <a:endParaRPr lang="en-US" sz="2800" b="1">
              <a:solidFill>
                <a:schemeClr val="bg1"/>
              </a:solidFill>
              <a:latin typeface="Montserrat" pitchFamily="2" charset="77"/>
            </a:endParaRPr>
          </a:p>
        </p:txBody>
      </p:sp>
      <p:pic>
        <p:nvPicPr>
          <p:cNvPr id="7" name="Picture 6">
            <a:extLst>
              <a:ext uri="{FF2B5EF4-FFF2-40B4-BE49-F238E27FC236}">
                <a16:creationId xmlns:a16="http://schemas.microsoft.com/office/drawing/2014/main" id="{6B338FF0-2E69-E640-BAF1-C49E99F3FA9E}"/>
              </a:ext>
            </a:extLst>
          </p:cNvPr>
          <p:cNvPicPr>
            <a:picLocks noChangeAspect="1"/>
          </p:cNvPicPr>
          <p:nvPr/>
        </p:nvPicPr>
        <p:blipFill>
          <a:blip r:embed="rId8"/>
          <a:stretch>
            <a:fillRect/>
          </a:stretch>
        </p:blipFill>
        <p:spPr>
          <a:xfrm rot="20404216">
            <a:off x="6622081" y="4418321"/>
            <a:ext cx="2138133" cy="977432"/>
          </a:xfrm>
          <a:prstGeom prst="rect">
            <a:avLst/>
          </a:prstGeom>
        </p:spPr>
      </p:pic>
      <p:grpSp>
        <p:nvGrpSpPr>
          <p:cNvPr id="11" name="Group 10">
            <a:extLst>
              <a:ext uri="{FF2B5EF4-FFF2-40B4-BE49-F238E27FC236}">
                <a16:creationId xmlns:a16="http://schemas.microsoft.com/office/drawing/2014/main" id="{7EEC9492-2273-2141-85D9-94D58B84DF2F}"/>
              </a:ext>
            </a:extLst>
          </p:cNvPr>
          <p:cNvGrpSpPr/>
          <p:nvPr/>
        </p:nvGrpSpPr>
        <p:grpSpPr>
          <a:xfrm>
            <a:off x="8433849" y="1678139"/>
            <a:ext cx="3046027" cy="1081253"/>
            <a:chOff x="8127280" y="3711832"/>
            <a:chExt cx="3046027" cy="1081253"/>
          </a:xfrm>
        </p:grpSpPr>
        <p:sp>
          <p:nvSpPr>
            <p:cNvPr id="28" name="TextBox 27">
              <a:extLst>
                <a:ext uri="{FF2B5EF4-FFF2-40B4-BE49-F238E27FC236}">
                  <a16:creationId xmlns:a16="http://schemas.microsoft.com/office/drawing/2014/main" id="{0B0CE86D-E313-DB49-B94D-F03E897FE606}"/>
                </a:ext>
              </a:extLst>
            </p:cNvPr>
            <p:cNvSpPr txBox="1"/>
            <p:nvPr/>
          </p:nvSpPr>
          <p:spPr>
            <a:xfrm>
              <a:off x="8127280" y="4146754"/>
              <a:ext cx="3046027" cy="646331"/>
            </a:xfrm>
            <a:prstGeom prst="rect">
              <a:avLst/>
            </a:prstGeom>
            <a:noFill/>
          </p:spPr>
          <p:txBody>
            <a:bodyPr wrap="none" rtlCol="0">
              <a:spAutoFit/>
            </a:bodyPr>
            <a:lstStyle/>
            <a:p>
              <a:r>
                <a:rPr lang="en-US" sz="3600">
                  <a:solidFill>
                    <a:srgbClr val="10406A"/>
                  </a:solidFill>
                  <a:latin typeface="Montserrat" pitchFamily="2" charset="77"/>
                </a:rPr>
                <a:t>26 | 10 | 2023</a:t>
              </a:r>
            </a:p>
          </p:txBody>
        </p:sp>
        <p:sp>
          <p:nvSpPr>
            <p:cNvPr id="29" name="TextBox 28">
              <a:extLst>
                <a:ext uri="{FF2B5EF4-FFF2-40B4-BE49-F238E27FC236}">
                  <a16:creationId xmlns:a16="http://schemas.microsoft.com/office/drawing/2014/main" id="{6831260C-80FA-4C44-9C8C-9E6C5602A21C}"/>
                </a:ext>
              </a:extLst>
            </p:cNvPr>
            <p:cNvSpPr txBox="1"/>
            <p:nvPr/>
          </p:nvSpPr>
          <p:spPr>
            <a:xfrm>
              <a:off x="8471501" y="3711832"/>
              <a:ext cx="2472152" cy="523220"/>
            </a:xfrm>
            <a:prstGeom prst="rect">
              <a:avLst/>
            </a:prstGeom>
            <a:noFill/>
          </p:spPr>
          <p:txBody>
            <a:bodyPr wrap="none" rtlCol="0">
              <a:spAutoFit/>
            </a:bodyPr>
            <a:lstStyle/>
            <a:p>
              <a:r>
                <a:rPr lang="en-US" sz="2800" b="1">
                  <a:solidFill>
                    <a:srgbClr val="FF0000"/>
                  </a:solidFill>
                  <a:latin typeface="Montserrat" pitchFamily="2" charset="77"/>
                </a:rPr>
                <a:t>KHAI GIẢNG</a:t>
              </a:r>
            </a:p>
          </p:txBody>
        </p:sp>
      </p:grpSp>
      <p:sp>
        <p:nvSpPr>
          <p:cNvPr id="30" name="Rounded Rectangle 29">
            <a:extLst>
              <a:ext uri="{FF2B5EF4-FFF2-40B4-BE49-F238E27FC236}">
                <a16:creationId xmlns:a16="http://schemas.microsoft.com/office/drawing/2014/main" id="{5CBEF539-73E7-1C40-B6AC-1642F14DF993}"/>
              </a:ext>
            </a:extLst>
          </p:cNvPr>
          <p:cNvSpPr/>
          <p:nvPr/>
        </p:nvSpPr>
        <p:spPr>
          <a:xfrm>
            <a:off x="4927219" y="5990444"/>
            <a:ext cx="2337562" cy="540496"/>
          </a:xfrm>
          <a:prstGeom prst="roundRect">
            <a:avLst>
              <a:gd name="adj" fmla="val 50000"/>
            </a:avLst>
          </a:prstGeom>
          <a:solidFill>
            <a:schemeClr val="accent5">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0406A"/>
                </a:solidFill>
                <a:latin typeface="Montserrat" pitchFamily="2" charset="77"/>
              </a:rPr>
              <a:t>ĐĂNG KÝ NGAY</a:t>
            </a:r>
          </a:p>
        </p:txBody>
      </p:sp>
    </p:spTree>
    <p:extLst>
      <p:ext uri="{BB962C8B-B14F-4D97-AF65-F5344CB8AC3E}">
        <p14:creationId xmlns:p14="http://schemas.microsoft.com/office/powerpoint/2010/main" val="1062426508"/>
      </p:ext>
    </p:extLst>
  </p:cSld>
  <p:clrMapOvr>
    <a:masterClrMapping/>
  </p:clrMapOvr>
  <mc:AlternateContent xmlns:mc="http://schemas.openxmlformats.org/markup-compatibility/2006" xmlns:p14="http://schemas.microsoft.com/office/powerpoint/2010/main">
    <mc:Choice Requires="p14">
      <p:transition p14:dur="10" advClick="0" advTm="3600000">
        <p:push dir="u"/>
      </p:transition>
    </mc:Choice>
    <mc:Fallback xmlns="">
      <p:transition advClick="0" advTm="3600000">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71DFBED7-2140-3B4D-8379-10FB5DC2E814}"/>
              </a:ext>
            </a:extLst>
          </p:cNvPr>
          <p:cNvSpPr/>
          <p:nvPr/>
        </p:nvSpPr>
        <p:spPr>
          <a:xfrm>
            <a:off x="1765449" y="1725727"/>
            <a:ext cx="9685421" cy="2899610"/>
          </a:xfrm>
          <a:prstGeom prst="roundRect">
            <a:avLst/>
          </a:prstGeom>
          <a:noFill/>
          <a:ln>
            <a:solidFill>
              <a:srgbClr val="104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F73A1B8E-C2A4-6342-B5BE-50F20FB2EFEC}"/>
              </a:ext>
            </a:extLst>
          </p:cNvPr>
          <p:cNvGrpSpPr/>
          <p:nvPr/>
        </p:nvGrpSpPr>
        <p:grpSpPr>
          <a:xfrm>
            <a:off x="0" y="-1365662"/>
            <a:ext cx="12192000" cy="712520"/>
            <a:chOff x="0" y="-1"/>
            <a:chExt cx="12192000" cy="712520"/>
          </a:xfrm>
        </p:grpSpPr>
        <p:grpSp>
          <p:nvGrpSpPr>
            <p:cNvPr id="5" name="Group 4">
              <a:extLst>
                <a:ext uri="{FF2B5EF4-FFF2-40B4-BE49-F238E27FC236}">
                  <a16:creationId xmlns:a16="http://schemas.microsoft.com/office/drawing/2014/main" id="{BA609B14-E424-A547-B210-B13B3D201E18}"/>
                </a:ext>
              </a:extLst>
            </p:cNvPr>
            <p:cNvGrpSpPr/>
            <p:nvPr/>
          </p:nvGrpSpPr>
          <p:grpSpPr>
            <a:xfrm>
              <a:off x="0" y="-1"/>
              <a:ext cx="12192000" cy="712520"/>
              <a:chOff x="0" y="-1"/>
              <a:chExt cx="12192000" cy="712520"/>
            </a:xfrm>
          </p:grpSpPr>
          <p:sp>
            <p:nvSpPr>
              <p:cNvPr id="11" name="Rectangle 10">
                <a:extLst>
                  <a:ext uri="{FF2B5EF4-FFF2-40B4-BE49-F238E27FC236}">
                    <a16:creationId xmlns:a16="http://schemas.microsoft.com/office/drawing/2014/main" id="{012DD28C-D297-0249-9AF6-A11B10F8013D}"/>
                  </a:ext>
                </a:extLst>
              </p:cNvPr>
              <p:cNvSpPr/>
              <p:nvPr/>
            </p:nvSpPr>
            <p:spPr>
              <a:xfrm>
                <a:off x="0" y="1"/>
                <a:ext cx="12192000" cy="712518"/>
              </a:xfrm>
              <a:prstGeom prst="rect">
                <a:avLst/>
              </a:prstGeom>
              <a:solidFill>
                <a:srgbClr val="10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52BCD67-5DA3-0F46-8423-6DB5EAA5B815}"/>
                  </a:ext>
                </a:extLst>
              </p:cNvPr>
              <p:cNvPicPr>
                <a:picLocks noChangeAspect="1"/>
              </p:cNvPicPr>
              <p:nvPr/>
            </p:nvPicPr>
            <p:blipFill>
              <a:blip r:embed="rId3"/>
              <a:stretch>
                <a:fillRect/>
              </a:stretch>
            </p:blipFill>
            <p:spPr>
              <a:xfrm>
                <a:off x="0" y="-1"/>
                <a:ext cx="761726" cy="712519"/>
              </a:xfrm>
              <a:prstGeom prst="rect">
                <a:avLst/>
              </a:prstGeom>
            </p:spPr>
          </p:pic>
        </p:grpSp>
        <p:sp>
          <p:nvSpPr>
            <p:cNvPr id="6" name="TextBox 5">
              <a:extLst>
                <a:ext uri="{FF2B5EF4-FFF2-40B4-BE49-F238E27FC236}">
                  <a16:creationId xmlns:a16="http://schemas.microsoft.com/office/drawing/2014/main" id="{A03E695E-DF3D-3C4E-B4DA-DDA6AB9A1C4A}"/>
                </a:ext>
              </a:extLst>
            </p:cNvPr>
            <p:cNvSpPr txBox="1"/>
            <p:nvPr/>
          </p:nvSpPr>
          <p:spPr>
            <a:xfrm>
              <a:off x="1030146" y="202369"/>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TRANG CHỦ</a:t>
              </a:r>
            </a:p>
          </p:txBody>
        </p:sp>
        <p:sp>
          <p:nvSpPr>
            <p:cNvPr id="7" name="TextBox 6">
              <a:extLst>
                <a:ext uri="{FF2B5EF4-FFF2-40B4-BE49-F238E27FC236}">
                  <a16:creationId xmlns:a16="http://schemas.microsoft.com/office/drawing/2014/main" id="{5D33B6D1-21C3-AB4C-8FF1-81011163F10A}"/>
                </a:ext>
              </a:extLst>
            </p:cNvPr>
            <p:cNvSpPr txBox="1"/>
            <p:nvPr/>
          </p:nvSpPr>
          <p:spPr>
            <a:xfrm>
              <a:off x="3404885" y="202368"/>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CÂU CHUYỆN</a:t>
              </a:r>
            </a:p>
          </p:txBody>
        </p:sp>
        <p:sp>
          <p:nvSpPr>
            <p:cNvPr id="8" name="TextBox 7">
              <a:extLst>
                <a:ext uri="{FF2B5EF4-FFF2-40B4-BE49-F238E27FC236}">
                  <a16:creationId xmlns:a16="http://schemas.microsoft.com/office/drawing/2014/main" id="{3B5A164F-73DB-C54A-A900-2A319924E056}"/>
                </a:ext>
              </a:extLst>
            </p:cNvPr>
            <p:cNvSpPr txBox="1"/>
            <p:nvPr/>
          </p:nvSpPr>
          <p:spPr>
            <a:xfrm>
              <a:off x="5779624" y="202367"/>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PHẢN HỒI</a:t>
              </a:r>
            </a:p>
          </p:txBody>
        </p:sp>
        <p:sp>
          <p:nvSpPr>
            <p:cNvPr id="9" name="TextBox 8">
              <a:extLst>
                <a:ext uri="{FF2B5EF4-FFF2-40B4-BE49-F238E27FC236}">
                  <a16:creationId xmlns:a16="http://schemas.microsoft.com/office/drawing/2014/main" id="{AE926B50-E499-0F49-926E-945AE272A02C}"/>
                </a:ext>
              </a:extLst>
            </p:cNvPr>
            <p:cNvSpPr txBox="1"/>
            <p:nvPr/>
          </p:nvSpPr>
          <p:spPr>
            <a:xfrm>
              <a:off x="8165715" y="94645"/>
              <a:ext cx="1640193" cy="523220"/>
            </a:xfrm>
            <a:prstGeom prst="rect">
              <a:avLst/>
            </a:prstGeom>
            <a:noFill/>
          </p:spPr>
          <p:txBody>
            <a:bodyPr wrap="square" rtlCol="0">
              <a:spAutoFit/>
            </a:bodyPr>
            <a:lstStyle/>
            <a:p>
              <a:pPr algn="ctr"/>
              <a:r>
                <a:rPr lang="en-US" sz="1400" b="1">
                  <a:solidFill>
                    <a:schemeClr val="bg1"/>
                  </a:solidFill>
                  <a:latin typeface="Montserrat" pitchFamily="2" charset="77"/>
                </a:rPr>
                <a:t>THÔNG TIN KHÓA HỌC</a:t>
              </a:r>
            </a:p>
          </p:txBody>
        </p:sp>
        <p:sp>
          <p:nvSpPr>
            <p:cNvPr id="10" name="Rounded Rectangle 9">
              <a:extLst>
                <a:ext uri="{FF2B5EF4-FFF2-40B4-BE49-F238E27FC236}">
                  <a16:creationId xmlns:a16="http://schemas.microsoft.com/office/drawing/2014/main" id="{2327AF11-0445-8C47-9445-CFCF4F94116F}"/>
                </a:ext>
              </a:extLst>
            </p:cNvPr>
            <p:cNvSpPr/>
            <p:nvPr/>
          </p:nvSpPr>
          <p:spPr>
            <a:xfrm>
              <a:off x="10333409" y="203225"/>
              <a:ext cx="1331089" cy="307777"/>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0406A"/>
                  </a:solidFill>
                  <a:latin typeface="Montserrat" pitchFamily="2" charset="77"/>
                </a:rPr>
                <a:t>ĐĂNG KÝ</a:t>
              </a:r>
            </a:p>
          </p:txBody>
        </p:sp>
      </p:grpSp>
      <p:sp>
        <p:nvSpPr>
          <p:cNvPr id="16" name="Rounded Rectangle 15">
            <a:extLst>
              <a:ext uri="{FF2B5EF4-FFF2-40B4-BE49-F238E27FC236}">
                <a16:creationId xmlns:a16="http://schemas.microsoft.com/office/drawing/2014/main" id="{85E17E0B-F127-5941-96A8-9C544D5127E3}"/>
              </a:ext>
            </a:extLst>
          </p:cNvPr>
          <p:cNvSpPr/>
          <p:nvPr/>
        </p:nvSpPr>
        <p:spPr>
          <a:xfrm>
            <a:off x="4927217" y="6210478"/>
            <a:ext cx="2337562" cy="540496"/>
          </a:xfrm>
          <a:prstGeom prst="roundRect">
            <a:avLst>
              <a:gd name="adj" fmla="val 50000"/>
            </a:avLst>
          </a:prstGeom>
          <a:solidFill>
            <a:schemeClr val="accent5">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10406A"/>
                </a:solidFill>
                <a:latin typeface="Montserrat" pitchFamily="2" charset="77"/>
              </a:rPr>
              <a:t>ĐĂNG KÝ NGAY</a:t>
            </a:r>
          </a:p>
        </p:txBody>
      </p:sp>
      <p:pic>
        <p:nvPicPr>
          <p:cNvPr id="18" name="Picture 17">
            <a:extLst>
              <a:ext uri="{FF2B5EF4-FFF2-40B4-BE49-F238E27FC236}">
                <a16:creationId xmlns:a16="http://schemas.microsoft.com/office/drawing/2014/main" id="{04F3116E-F442-2B4D-A752-05D0B98A0BE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08" b="96557" l="10000" r="90000">
                        <a14:foregroundMark x1="34722" y1="92951" x2="35278" y2="93607"/>
                        <a14:foregroundMark x1="41389" y1="9836" x2="43889" y2="10656"/>
                        <a14:foregroundMark x1="61111" y1="94754" x2="62222" y2="95082"/>
                        <a14:foregroundMark x1="34722" y1="96393" x2="36389" y2="96557"/>
                      </a14:backgroundRemoval>
                    </a14:imgEffect>
                  </a14:imgLayer>
                </a14:imgProps>
              </a:ext>
            </a:extLst>
          </a:blip>
          <a:srcRect l="5626" r="21844"/>
          <a:stretch/>
        </p:blipFill>
        <p:spPr>
          <a:xfrm>
            <a:off x="154308" y="176036"/>
            <a:ext cx="2671011" cy="6240135"/>
          </a:xfrm>
          <a:prstGeom prst="rect">
            <a:avLst/>
          </a:prstGeom>
        </p:spPr>
      </p:pic>
      <p:pic>
        <p:nvPicPr>
          <p:cNvPr id="20" name="Picture 19">
            <a:extLst>
              <a:ext uri="{FF2B5EF4-FFF2-40B4-BE49-F238E27FC236}">
                <a16:creationId xmlns:a16="http://schemas.microsoft.com/office/drawing/2014/main" id="{1DF8D64A-366E-3F42-A2F9-20C502AD713A}"/>
              </a:ext>
            </a:extLst>
          </p:cNvPr>
          <p:cNvPicPr>
            <a:picLocks noChangeAspect="1"/>
          </p:cNvPicPr>
          <p:nvPr/>
        </p:nvPicPr>
        <p:blipFill>
          <a:blip r:embed="rId6"/>
          <a:stretch>
            <a:fillRect/>
          </a:stretch>
        </p:blipFill>
        <p:spPr>
          <a:xfrm>
            <a:off x="15163238" y="-3657401"/>
            <a:ext cx="6858000" cy="6858000"/>
          </a:xfrm>
          <a:prstGeom prst="rect">
            <a:avLst/>
          </a:prstGeom>
        </p:spPr>
      </p:pic>
      <p:grpSp>
        <p:nvGrpSpPr>
          <p:cNvPr id="27" name="Group 26">
            <a:extLst>
              <a:ext uri="{FF2B5EF4-FFF2-40B4-BE49-F238E27FC236}">
                <a16:creationId xmlns:a16="http://schemas.microsoft.com/office/drawing/2014/main" id="{DAEB83CC-32AE-9449-BA85-7C18DEC32E0D}"/>
              </a:ext>
            </a:extLst>
          </p:cNvPr>
          <p:cNvGrpSpPr/>
          <p:nvPr/>
        </p:nvGrpSpPr>
        <p:grpSpPr>
          <a:xfrm>
            <a:off x="2956523" y="1910398"/>
            <a:ext cx="8391252" cy="2433984"/>
            <a:chOff x="528172" y="1209303"/>
            <a:chExt cx="8391252" cy="2433984"/>
          </a:xfrm>
        </p:grpSpPr>
        <p:sp>
          <p:nvSpPr>
            <p:cNvPr id="17" name="Rectangle 16">
              <a:extLst>
                <a:ext uri="{FF2B5EF4-FFF2-40B4-BE49-F238E27FC236}">
                  <a16:creationId xmlns:a16="http://schemas.microsoft.com/office/drawing/2014/main" id="{960F54E2-6EAD-6246-8D4F-7FF3EEF10517}"/>
                </a:ext>
              </a:extLst>
            </p:cNvPr>
            <p:cNvSpPr/>
            <p:nvPr/>
          </p:nvSpPr>
          <p:spPr>
            <a:xfrm>
              <a:off x="1336664" y="1364507"/>
              <a:ext cx="7444667" cy="461665"/>
            </a:xfrm>
            <a:prstGeom prst="rect">
              <a:avLst/>
            </a:prstGeom>
          </p:spPr>
          <p:txBody>
            <a:bodyPr wrap="none">
              <a:spAutoFit/>
            </a:bodyPr>
            <a:lstStyle/>
            <a:p>
              <a:r>
                <a:rPr lang="en-US" sz="1600" kern="0">
                  <a:solidFill>
                    <a:srgbClr val="0070C0"/>
                  </a:solidFill>
                  <a:latin typeface="Montserrat" pitchFamily="2" charset="77"/>
                  <a:ea typeface="Times New Roman" panose="02020603050405020304" pitchFamily="18" charset="0"/>
                  <a:cs typeface="Times New Roman" panose="02020603050405020304" pitchFamily="18" charset="0"/>
                </a:rPr>
                <a:t>HỌC TRỰC TUYẾN 12 BUỔI ONLINE TỪ </a:t>
              </a:r>
              <a:r>
                <a:rPr lang="en-US" sz="2400" b="1" kern="0">
                  <a:solidFill>
                    <a:srgbClr val="10406A"/>
                  </a:solidFill>
                  <a:latin typeface="Montserrat" pitchFamily="2" charset="77"/>
                  <a:ea typeface="Times New Roman" panose="02020603050405020304" pitchFamily="18" charset="0"/>
                  <a:cs typeface="Times New Roman" panose="02020603050405020304" pitchFamily="18" charset="0"/>
                </a:rPr>
                <a:t>NHÀ SÁNG LẬP BCA</a:t>
              </a:r>
              <a:endParaRPr lang="en-US" b="1" kern="100">
                <a:solidFill>
                  <a:srgbClr val="10406A"/>
                </a:solidFill>
                <a:effectLst/>
                <a:latin typeface="Montserrat" pitchFamily="2" charset="77"/>
                <a:ea typeface="Calibri" panose="020F0502020204030204" pitchFamily="34" charset="0"/>
                <a:cs typeface="Times New Roman" panose="02020603050405020304" pitchFamily="18" charset="0"/>
              </a:endParaRPr>
            </a:p>
          </p:txBody>
        </p:sp>
        <p:pic>
          <p:nvPicPr>
            <p:cNvPr id="21" name="Picture 20">
              <a:extLst>
                <a:ext uri="{FF2B5EF4-FFF2-40B4-BE49-F238E27FC236}">
                  <a16:creationId xmlns:a16="http://schemas.microsoft.com/office/drawing/2014/main" id="{40461C4C-776E-034A-A5F9-D753ED88CE0B}"/>
                </a:ext>
              </a:extLst>
            </p:cNvPr>
            <p:cNvPicPr>
              <a:picLocks noChangeAspect="1"/>
            </p:cNvPicPr>
            <p:nvPr/>
          </p:nvPicPr>
          <p:blipFill>
            <a:blip r:embed="rId7"/>
            <a:stretch>
              <a:fillRect/>
            </a:stretch>
          </p:blipFill>
          <p:spPr>
            <a:xfrm>
              <a:off x="528172" y="1209303"/>
              <a:ext cx="812800" cy="768350"/>
            </a:xfrm>
            <a:prstGeom prst="rect">
              <a:avLst/>
            </a:prstGeom>
          </p:spPr>
        </p:pic>
        <p:sp>
          <p:nvSpPr>
            <p:cNvPr id="22" name="Rectangle 21">
              <a:extLst>
                <a:ext uri="{FF2B5EF4-FFF2-40B4-BE49-F238E27FC236}">
                  <a16:creationId xmlns:a16="http://schemas.microsoft.com/office/drawing/2014/main" id="{675A0461-4BD2-0D4E-9911-8A88B027D66C}"/>
                </a:ext>
              </a:extLst>
            </p:cNvPr>
            <p:cNvSpPr/>
            <p:nvPr/>
          </p:nvSpPr>
          <p:spPr>
            <a:xfrm>
              <a:off x="1336664" y="2231909"/>
              <a:ext cx="7582760" cy="461665"/>
            </a:xfrm>
            <a:prstGeom prst="rect">
              <a:avLst/>
            </a:prstGeom>
          </p:spPr>
          <p:txBody>
            <a:bodyPr wrap="square">
              <a:spAutoFit/>
            </a:bodyPr>
            <a:lstStyle/>
            <a:p>
              <a:r>
                <a:rPr lang="en-US" sz="1600" kern="0">
                  <a:solidFill>
                    <a:srgbClr val="0070C0"/>
                  </a:solidFill>
                  <a:latin typeface="Montserrat" pitchFamily="2" charset="77"/>
                  <a:ea typeface="Times New Roman" panose="02020603050405020304" pitchFamily="18" charset="0"/>
                </a:rPr>
                <a:t>HƯỚNG DẪN</a:t>
              </a:r>
              <a:r>
                <a:rPr lang="en-US" sz="2000" kern="0">
                  <a:solidFill>
                    <a:srgbClr val="0070C0"/>
                  </a:solidFill>
                  <a:latin typeface="Montserrat" pitchFamily="2" charset="77"/>
                  <a:ea typeface="Times New Roman" panose="02020603050405020304" pitchFamily="18" charset="0"/>
                </a:rPr>
                <a:t> </a:t>
              </a:r>
              <a:r>
                <a:rPr lang="en-US" sz="2400" b="1" kern="0">
                  <a:solidFill>
                    <a:srgbClr val="10406A"/>
                  </a:solidFill>
                  <a:latin typeface="Montserrat" pitchFamily="2" charset="77"/>
                  <a:ea typeface="Times New Roman" panose="02020603050405020304" pitchFamily="18" charset="0"/>
                </a:rPr>
                <a:t>1:1</a:t>
              </a:r>
              <a:r>
                <a:rPr lang="en-US" sz="2000" kern="0">
                  <a:solidFill>
                    <a:srgbClr val="0070C0"/>
                  </a:solidFill>
                  <a:latin typeface="Montserrat" pitchFamily="2" charset="77"/>
                  <a:ea typeface="Times New Roman" panose="02020603050405020304" pitchFamily="18" charset="0"/>
                </a:rPr>
                <a:t> </a:t>
              </a:r>
              <a:r>
                <a:rPr lang="en-US" sz="1600" kern="0">
                  <a:solidFill>
                    <a:srgbClr val="0070C0"/>
                  </a:solidFill>
                  <a:latin typeface="Montserrat" pitchFamily="2" charset="77"/>
                  <a:ea typeface="Times New Roman" panose="02020603050405020304" pitchFamily="18" charset="0"/>
                </a:rPr>
                <a:t>TỪ COACH GIÀU KINH NGHIỆM, CÓ THÀNH TÍCH CAO</a:t>
              </a:r>
              <a:r>
                <a:rPr lang="en-US" sz="1600">
                  <a:solidFill>
                    <a:srgbClr val="0070C0"/>
                  </a:solidFill>
                  <a:effectLst/>
                  <a:latin typeface="Montserrat" pitchFamily="2" charset="77"/>
                </a:rPr>
                <a:t> </a:t>
              </a:r>
              <a:endParaRPr lang="en-US" sz="1600">
                <a:solidFill>
                  <a:srgbClr val="0070C0"/>
                </a:solidFill>
                <a:latin typeface="Montserrat" pitchFamily="2" charset="77"/>
              </a:endParaRPr>
            </a:p>
          </p:txBody>
        </p:sp>
        <p:pic>
          <p:nvPicPr>
            <p:cNvPr id="23" name="Picture 22">
              <a:extLst>
                <a:ext uri="{FF2B5EF4-FFF2-40B4-BE49-F238E27FC236}">
                  <a16:creationId xmlns:a16="http://schemas.microsoft.com/office/drawing/2014/main" id="{8DD6FEAB-20FB-344C-97FE-5E1E813553CE}"/>
                </a:ext>
              </a:extLst>
            </p:cNvPr>
            <p:cNvPicPr>
              <a:picLocks noChangeAspect="1"/>
            </p:cNvPicPr>
            <p:nvPr/>
          </p:nvPicPr>
          <p:blipFill>
            <a:blip r:embed="rId8"/>
            <a:stretch>
              <a:fillRect/>
            </a:stretch>
          </p:blipFill>
          <p:spPr>
            <a:xfrm>
              <a:off x="578472" y="2187918"/>
              <a:ext cx="698390" cy="573038"/>
            </a:xfrm>
            <a:prstGeom prst="rect">
              <a:avLst/>
            </a:prstGeom>
          </p:spPr>
        </p:pic>
        <p:sp>
          <p:nvSpPr>
            <p:cNvPr id="24" name="Rectangle 23">
              <a:extLst>
                <a:ext uri="{FF2B5EF4-FFF2-40B4-BE49-F238E27FC236}">
                  <a16:creationId xmlns:a16="http://schemas.microsoft.com/office/drawing/2014/main" id="{F196E6DF-248F-2049-BC99-9D6380D5B50F}"/>
                </a:ext>
              </a:extLst>
            </p:cNvPr>
            <p:cNvSpPr/>
            <p:nvPr/>
          </p:nvSpPr>
          <p:spPr>
            <a:xfrm>
              <a:off x="1336664" y="3099312"/>
              <a:ext cx="6058069" cy="461665"/>
            </a:xfrm>
            <a:prstGeom prst="rect">
              <a:avLst/>
            </a:prstGeom>
          </p:spPr>
          <p:txBody>
            <a:bodyPr wrap="none">
              <a:spAutoFit/>
            </a:bodyPr>
            <a:lstStyle/>
            <a:p>
              <a:r>
                <a:rPr lang="en-US" sz="1600" kern="0">
                  <a:solidFill>
                    <a:srgbClr val="0070C0"/>
                  </a:solidFill>
                  <a:latin typeface="Montserrat" pitchFamily="2" charset="77"/>
                  <a:ea typeface="Times New Roman" panose="02020603050405020304" pitchFamily="18" charset="0"/>
                </a:rPr>
                <a:t>LỚP </a:t>
              </a:r>
              <a:r>
                <a:rPr lang="en-US" sz="2400" b="1" kern="0">
                  <a:solidFill>
                    <a:srgbClr val="10406A"/>
                  </a:solidFill>
                  <a:latin typeface="Montserrat" pitchFamily="2" charset="77"/>
                  <a:ea typeface="Times New Roman" panose="02020603050405020304" pitchFamily="18" charset="0"/>
                </a:rPr>
                <a:t>MASTERMIND</a:t>
              </a:r>
              <a:r>
                <a:rPr lang="en-US" sz="2000" b="1" kern="0">
                  <a:solidFill>
                    <a:srgbClr val="0070C0"/>
                  </a:solidFill>
                  <a:latin typeface="Montserrat" pitchFamily="2" charset="77"/>
                  <a:ea typeface="Times New Roman" panose="02020603050405020304" pitchFamily="18" charset="0"/>
                </a:rPr>
                <a:t> </a:t>
              </a:r>
              <a:r>
                <a:rPr lang="en-US" sz="1600" kern="0">
                  <a:solidFill>
                    <a:srgbClr val="0070C0"/>
                  </a:solidFill>
                  <a:latin typeface="Montserrat" pitchFamily="2" charset="77"/>
                  <a:ea typeface="Times New Roman" panose="02020603050405020304" pitchFamily="18" charset="0"/>
                </a:rPr>
                <a:t>- THỰC HÀNH &amp; THỰC CHIẾN</a:t>
              </a:r>
              <a:r>
                <a:rPr lang="en-US" sz="1600">
                  <a:solidFill>
                    <a:srgbClr val="0070C0"/>
                  </a:solidFill>
                  <a:effectLst/>
                  <a:latin typeface="Montserrat" pitchFamily="2" charset="77"/>
                </a:rPr>
                <a:t> </a:t>
              </a:r>
              <a:endParaRPr lang="en-US" sz="1600">
                <a:solidFill>
                  <a:srgbClr val="0070C0"/>
                </a:solidFill>
                <a:latin typeface="Montserrat" pitchFamily="2" charset="77"/>
              </a:endParaRPr>
            </a:p>
          </p:txBody>
        </p:sp>
        <p:pic>
          <p:nvPicPr>
            <p:cNvPr id="25" name="Picture 24">
              <a:extLst>
                <a:ext uri="{FF2B5EF4-FFF2-40B4-BE49-F238E27FC236}">
                  <a16:creationId xmlns:a16="http://schemas.microsoft.com/office/drawing/2014/main" id="{4905930F-D167-B041-A0E1-29BDE38E3169}"/>
                </a:ext>
              </a:extLst>
            </p:cNvPr>
            <p:cNvPicPr>
              <a:picLocks noChangeAspect="1"/>
            </p:cNvPicPr>
            <p:nvPr/>
          </p:nvPicPr>
          <p:blipFill>
            <a:blip r:embed="rId9"/>
            <a:stretch>
              <a:fillRect/>
            </a:stretch>
          </p:blipFill>
          <p:spPr>
            <a:xfrm>
              <a:off x="650336" y="2973302"/>
              <a:ext cx="568472" cy="669985"/>
            </a:xfrm>
            <a:prstGeom prst="rect">
              <a:avLst/>
            </a:prstGeom>
          </p:spPr>
        </p:pic>
      </p:grpSp>
      <p:sp>
        <p:nvSpPr>
          <p:cNvPr id="29" name="Rectangle 28">
            <a:extLst>
              <a:ext uri="{FF2B5EF4-FFF2-40B4-BE49-F238E27FC236}">
                <a16:creationId xmlns:a16="http://schemas.microsoft.com/office/drawing/2014/main" id="{99066C38-B8B0-7342-B416-26B054E8D579}"/>
              </a:ext>
            </a:extLst>
          </p:cNvPr>
          <p:cNvSpPr/>
          <p:nvPr/>
        </p:nvSpPr>
        <p:spPr>
          <a:xfrm>
            <a:off x="1951521" y="437303"/>
            <a:ext cx="9499349" cy="1261884"/>
          </a:xfrm>
          <a:prstGeom prst="rect">
            <a:avLst/>
          </a:prstGeom>
        </p:spPr>
        <p:txBody>
          <a:bodyPr wrap="square">
            <a:spAutoFit/>
          </a:bodyPr>
          <a:lstStyle/>
          <a:p>
            <a:pPr algn="ctr"/>
            <a:r>
              <a:rPr lang="en-US" sz="2800" b="1" kern="0">
                <a:ln>
                  <a:solidFill>
                    <a:srgbClr val="002060"/>
                  </a:solidFill>
                </a:ln>
                <a:noFill/>
                <a:latin typeface="Montserrat" pitchFamily="2" charset="77"/>
                <a:ea typeface="Times New Roman" panose="02020603050405020304" pitchFamily="18" charset="0"/>
              </a:rPr>
              <a:t>TÍCH LUỸ KIẾN THỨC MỚI - THỰC HÀNH VÀ LÀM</a:t>
            </a:r>
          </a:p>
          <a:p>
            <a:pPr algn="ctr"/>
            <a:r>
              <a:rPr lang="en-US" sz="4800" b="1" kern="0">
                <a:solidFill>
                  <a:srgbClr val="002060"/>
                </a:solidFill>
                <a:latin typeface="Montserrat" pitchFamily="2" charset="77"/>
                <a:ea typeface="Times New Roman" panose="02020603050405020304" pitchFamily="18" charset="0"/>
              </a:rPr>
              <a:t>CÓ NGAY THU NHẬP</a:t>
            </a:r>
            <a:r>
              <a:rPr lang="en-US" sz="4800" b="1">
                <a:solidFill>
                  <a:srgbClr val="002060"/>
                </a:solidFill>
                <a:effectLst/>
                <a:latin typeface="Montserrat" pitchFamily="2" charset="77"/>
              </a:rPr>
              <a:t> </a:t>
            </a:r>
            <a:endParaRPr lang="en-US" sz="4800" b="1">
              <a:solidFill>
                <a:srgbClr val="002060"/>
              </a:solidFill>
              <a:latin typeface="Montserrat" pitchFamily="2" charset="77"/>
            </a:endParaRPr>
          </a:p>
        </p:txBody>
      </p:sp>
      <p:sp>
        <p:nvSpPr>
          <p:cNvPr id="30" name="Rectangle 29">
            <a:extLst>
              <a:ext uri="{FF2B5EF4-FFF2-40B4-BE49-F238E27FC236}">
                <a16:creationId xmlns:a16="http://schemas.microsoft.com/office/drawing/2014/main" id="{5E866FBF-E1F1-344B-ACCC-3D1EE0067DA7}"/>
              </a:ext>
            </a:extLst>
          </p:cNvPr>
          <p:cNvSpPr/>
          <p:nvPr/>
        </p:nvSpPr>
        <p:spPr>
          <a:xfrm>
            <a:off x="3078687" y="4825231"/>
            <a:ext cx="8372183" cy="369332"/>
          </a:xfrm>
          <a:prstGeom prst="rect">
            <a:avLst/>
          </a:prstGeom>
        </p:spPr>
        <p:txBody>
          <a:bodyPr wrap="square">
            <a:spAutoFit/>
          </a:bodyPr>
          <a:lstStyle/>
          <a:p>
            <a:r>
              <a:rPr lang="en-US" sz="1600" b="1" kern="0">
                <a:solidFill>
                  <a:srgbClr val="10406A"/>
                </a:solidFill>
                <a:effectLst/>
                <a:latin typeface="Montserrat" pitchFamily="2" charset="77"/>
                <a:ea typeface="Times New Roman" panose="02020603050405020304" pitchFamily="18" charset="0"/>
                <a:cs typeface="Times New Roman" panose="02020603050405020304" pitchFamily="18" charset="0"/>
              </a:rPr>
              <a:t>Link đăng ký nhận tư vấn chi tiết:</a:t>
            </a:r>
            <a:r>
              <a:rPr lang="en-US" sz="1600" b="1" kern="100">
                <a:solidFill>
                  <a:srgbClr val="10406A"/>
                </a:solidFill>
                <a:effectLst/>
                <a:latin typeface="Montserrat" pitchFamily="2" charset="77"/>
                <a:ea typeface="Times New Roman" panose="02020603050405020304" pitchFamily="18" charset="0"/>
                <a:cs typeface="Times New Roman" panose="02020603050405020304" pitchFamily="18" charset="0"/>
              </a:rPr>
              <a:t> </a:t>
            </a:r>
            <a:r>
              <a:rPr lang="en-US" kern="0">
                <a:solidFill>
                  <a:srgbClr val="4285F4"/>
                </a:solidFill>
                <a:latin typeface="Montserrat" pitchFamily="2" charset="77"/>
                <a:ea typeface="Times New Roman" panose="02020603050405020304" pitchFamily="18" charset="0"/>
                <a:cs typeface="Times New Roman" panose="02020603050405020304" pitchFamily="18" charset="0"/>
                <a:hlinkClick r:id="rId10"/>
              </a:rPr>
              <a:t>https://forms.gle/xZXPqZC7s45SuzEg7</a:t>
            </a:r>
            <a:endParaRPr lang="en-US" kern="100">
              <a:latin typeface="Montserrat" pitchFamily="2" charset="77"/>
              <a:ea typeface="Calibri" panose="020F0502020204030204" pitchFamily="34" charset="0"/>
              <a:cs typeface="Times New Roman" panose="02020603050405020304" pitchFamily="18" charset="0"/>
            </a:endParaRPr>
          </a:p>
        </p:txBody>
      </p:sp>
      <p:sp>
        <p:nvSpPr>
          <p:cNvPr id="31" name="Chevron 30">
            <a:extLst>
              <a:ext uri="{FF2B5EF4-FFF2-40B4-BE49-F238E27FC236}">
                <a16:creationId xmlns:a16="http://schemas.microsoft.com/office/drawing/2014/main" id="{C7D0BEB1-2208-5642-A783-EEAE8873B7A5}"/>
              </a:ext>
            </a:extLst>
          </p:cNvPr>
          <p:cNvSpPr/>
          <p:nvPr/>
        </p:nvSpPr>
        <p:spPr>
          <a:xfrm>
            <a:off x="2829839" y="4892046"/>
            <a:ext cx="253368" cy="235701"/>
          </a:xfrm>
          <a:prstGeom prst="chevron">
            <a:avLst/>
          </a:prstGeom>
          <a:solidFill>
            <a:srgbClr val="10406A"/>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15397328"/>
      </p:ext>
    </p:extLst>
  </p:cSld>
  <p:clrMapOvr>
    <a:masterClrMapping/>
  </p:clrMapOvr>
  <mc:AlternateContent xmlns:mc="http://schemas.openxmlformats.org/markup-compatibility/2006" xmlns:p14="http://schemas.microsoft.com/office/powerpoint/2010/main">
    <mc:Choice Requires="p14">
      <p:transition p14:dur="10" advTm="3600000">
        <p:push dir="u"/>
      </p:transition>
    </mc:Choice>
    <mc:Fallback xmlns="">
      <p:transition advTm="3600000">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0E4485-FDEA-4749-9380-BEB23212742C}"/>
              </a:ext>
            </a:extLst>
          </p:cNvPr>
          <p:cNvPicPr>
            <a:picLocks noChangeAspect="1"/>
          </p:cNvPicPr>
          <p:nvPr/>
        </p:nvPicPr>
        <p:blipFill>
          <a:blip r:embed="rId2"/>
          <a:stretch>
            <a:fillRect/>
          </a:stretch>
        </p:blipFill>
        <p:spPr>
          <a:xfrm>
            <a:off x="876162" y="20260"/>
            <a:ext cx="10439675" cy="6837740"/>
          </a:xfrm>
          <a:prstGeom prst="rect">
            <a:avLst/>
          </a:prstGeom>
        </p:spPr>
      </p:pic>
      <p:grpSp>
        <p:nvGrpSpPr>
          <p:cNvPr id="7" name="Group 6">
            <a:extLst>
              <a:ext uri="{FF2B5EF4-FFF2-40B4-BE49-F238E27FC236}">
                <a16:creationId xmlns:a16="http://schemas.microsoft.com/office/drawing/2014/main" id="{CEFD0943-58C4-684C-914E-C0F947842893}"/>
              </a:ext>
            </a:extLst>
          </p:cNvPr>
          <p:cNvGrpSpPr/>
          <p:nvPr/>
        </p:nvGrpSpPr>
        <p:grpSpPr>
          <a:xfrm>
            <a:off x="-1" y="-1506071"/>
            <a:ext cx="12192000" cy="712520"/>
            <a:chOff x="0" y="-1"/>
            <a:chExt cx="12192000" cy="712520"/>
          </a:xfrm>
        </p:grpSpPr>
        <p:grpSp>
          <p:nvGrpSpPr>
            <p:cNvPr id="8" name="Group 7">
              <a:extLst>
                <a:ext uri="{FF2B5EF4-FFF2-40B4-BE49-F238E27FC236}">
                  <a16:creationId xmlns:a16="http://schemas.microsoft.com/office/drawing/2014/main" id="{E8B665AA-85B2-294D-897B-F920F6F07EC1}"/>
                </a:ext>
              </a:extLst>
            </p:cNvPr>
            <p:cNvGrpSpPr/>
            <p:nvPr/>
          </p:nvGrpSpPr>
          <p:grpSpPr>
            <a:xfrm>
              <a:off x="0" y="-1"/>
              <a:ext cx="12192000" cy="712520"/>
              <a:chOff x="0" y="-1"/>
              <a:chExt cx="12192000" cy="712520"/>
            </a:xfrm>
          </p:grpSpPr>
          <p:sp>
            <p:nvSpPr>
              <p:cNvPr id="14" name="Rectangle 13">
                <a:extLst>
                  <a:ext uri="{FF2B5EF4-FFF2-40B4-BE49-F238E27FC236}">
                    <a16:creationId xmlns:a16="http://schemas.microsoft.com/office/drawing/2014/main" id="{9DFE09DD-80A8-5F47-A84E-8C7EBDF28200}"/>
                  </a:ext>
                </a:extLst>
              </p:cNvPr>
              <p:cNvSpPr/>
              <p:nvPr/>
            </p:nvSpPr>
            <p:spPr>
              <a:xfrm>
                <a:off x="0" y="1"/>
                <a:ext cx="12192000" cy="712518"/>
              </a:xfrm>
              <a:prstGeom prst="rect">
                <a:avLst/>
              </a:prstGeom>
              <a:solidFill>
                <a:srgbClr val="10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BCDC2E4-A283-2E43-BAA9-BB1906441D32}"/>
                  </a:ext>
                </a:extLst>
              </p:cNvPr>
              <p:cNvPicPr>
                <a:picLocks noChangeAspect="1"/>
              </p:cNvPicPr>
              <p:nvPr/>
            </p:nvPicPr>
            <p:blipFill>
              <a:blip r:embed="rId3"/>
              <a:stretch>
                <a:fillRect/>
              </a:stretch>
            </p:blipFill>
            <p:spPr>
              <a:xfrm>
                <a:off x="0" y="-1"/>
                <a:ext cx="761726" cy="712519"/>
              </a:xfrm>
              <a:prstGeom prst="rect">
                <a:avLst/>
              </a:prstGeom>
            </p:spPr>
          </p:pic>
        </p:grpSp>
        <p:sp>
          <p:nvSpPr>
            <p:cNvPr id="9" name="TextBox 8">
              <a:extLst>
                <a:ext uri="{FF2B5EF4-FFF2-40B4-BE49-F238E27FC236}">
                  <a16:creationId xmlns:a16="http://schemas.microsoft.com/office/drawing/2014/main" id="{5DBFCAD6-CCAF-8A48-962C-3758B7ABE835}"/>
                </a:ext>
              </a:extLst>
            </p:cNvPr>
            <p:cNvSpPr txBox="1"/>
            <p:nvPr/>
          </p:nvSpPr>
          <p:spPr>
            <a:xfrm>
              <a:off x="1030146" y="202369"/>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TRANG CHỦ</a:t>
              </a:r>
            </a:p>
          </p:txBody>
        </p:sp>
        <p:sp>
          <p:nvSpPr>
            <p:cNvPr id="10" name="TextBox 9">
              <a:extLst>
                <a:ext uri="{FF2B5EF4-FFF2-40B4-BE49-F238E27FC236}">
                  <a16:creationId xmlns:a16="http://schemas.microsoft.com/office/drawing/2014/main" id="{13607F50-B67F-E94A-AF84-C661BAC212C1}"/>
                </a:ext>
              </a:extLst>
            </p:cNvPr>
            <p:cNvSpPr txBox="1"/>
            <p:nvPr/>
          </p:nvSpPr>
          <p:spPr>
            <a:xfrm>
              <a:off x="3404885" y="202368"/>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CÂU CHUYỆN</a:t>
              </a:r>
            </a:p>
          </p:txBody>
        </p:sp>
        <p:sp>
          <p:nvSpPr>
            <p:cNvPr id="11" name="TextBox 10">
              <a:extLst>
                <a:ext uri="{FF2B5EF4-FFF2-40B4-BE49-F238E27FC236}">
                  <a16:creationId xmlns:a16="http://schemas.microsoft.com/office/drawing/2014/main" id="{BD439A6E-E1C6-0C47-8082-2E406C996939}"/>
                </a:ext>
              </a:extLst>
            </p:cNvPr>
            <p:cNvSpPr txBox="1"/>
            <p:nvPr/>
          </p:nvSpPr>
          <p:spPr>
            <a:xfrm>
              <a:off x="5779624" y="202367"/>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PHẢN HỒI</a:t>
              </a:r>
            </a:p>
          </p:txBody>
        </p:sp>
        <p:sp>
          <p:nvSpPr>
            <p:cNvPr id="12" name="TextBox 11">
              <a:extLst>
                <a:ext uri="{FF2B5EF4-FFF2-40B4-BE49-F238E27FC236}">
                  <a16:creationId xmlns:a16="http://schemas.microsoft.com/office/drawing/2014/main" id="{5B7EBE09-11CF-1F49-9694-30E1568C5106}"/>
                </a:ext>
              </a:extLst>
            </p:cNvPr>
            <p:cNvSpPr txBox="1"/>
            <p:nvPr/>
          </p:nvSpPr>
          <p:spPr>
            <a:xfrm>
              <a:off x="8165715" y="94645"/>
              <a:ext cx="1640193" cy="523220"/>
            </a:xfrm>
            <a:prstGeom prst="rect">
              <a:avLst/>
            </a:prstGeom>
            <a:noFill/>
          </p:spPr>
          <p:txBody>
            <a:bodyPr wrap="square" rtlCol="0">
              <a:spAutoFit/>
            </a:bodyPr>
            <a:lstStyle/>
            <a:p>
              <a:pPr algn="ctr"/>
              <a:r>
                <a:rPr lang="en-US" sz="1400" b="1">
                  <a:solidFill>
                    <a:schemeClr val="bg1"/>
                  </a:solidFill>
                  <a:latin typeface="Montserrat" pitchFamily="2" charset="77"/>
                </a:rPr>
                <a:t>THÔNG TIN KHÓA HỌC</a:t>
              </a:r>
            </a:p>
          </p:txBody>
        </p:sp>
        <p:sp>
          <p:nvSpPr>
            <p:cNvPr id="13" name="Rounded Rectangle 12">
              <a:extLst>
                <a:ext uri="{FF2B5EF4-FFF2-40B4-BE49-F238E27FC236}">
                  <a16:creationId xmlns:a16="http://schemas.microsoft.com/office/drawing/2014/main" id="{568F3B2B-19B6-3F4C-A6F1-E9D354B15A7E}"/>
                </a:ext>
              </a:extLst>
            </p:cNvPr>
            <p:cNvSpPr/>
            <p:nvPr/>
          </p:nvSpPr>
          <p:spPr>
            <a:xfrm>
              <a:off x="10333409" y="203225"/>
              <a:ext cx="1331089" cy="307777"/>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0406A"/>
                  </a:solidFill>
                  <a:latin typeface="Montserrat" pitchFamily="2" charset="77"/>
                </a:rPr>
                <a:t>ĐĂNG KÝ</a:t>
              </a:r>
            </a:p>
          </p:txBody>
        </p:sp>
      </p:grpSp>
    </p:spTree>
    <p:extLst>
      <p:ext uri="{BB962C8B-B14F-4D97-AF65-F5344CB8AC3E}">
        <p14:creationId xmlns:p14="http://schemas.microsoft.com/office/powerpoint/2010/main" val="945844656"/>
      </p:ext>
    </p:extLst>
  </p:cSld>
  <p:clrMapOvr>
    <a:masterClrMapping/>
  </p:clrMapOvr>
  <mc:AlternateContent xmlns:mc="http://schemas.openxmlformats.org/markup-compatibility/2006" xmlns:p14="http://schemas.microsoft.com/office/powerpoint/2010/main">
    <mc:Choice Requires="p14">
      <p:transition p14:dur="10" advTm="3600000">
        <p:push dir="u"/>
      </p:transition>
    </mc:Choice>
    <mc:Fallback xmlns="">
      <p:transition advTm="3600000">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0A6BEB-66B2-9A46-B9F5-7E628114D0EC}"/>
              </a:ext>
            </a:extLst>
          </p:cNvPr>
          <p:cNvPicPr>
            <a:picLocks noChangeAspect="1"/>
          </p:cNvPicPr>
          <p:nvPr/>
        </p:nvPicPr>
        <p:blipFill rotWithShape="1">
          <a:blip r:embed="rId2"/>
          <a:srcRect b="35461"/>
          <a:stretch/>
        </p:blipFill>
        <p:spPr>
          <a:xfrm>
            <a:off x="1080729" y="2331458"/>
            <a:ext cx="10030542" cy="3849191"/>
          </a:xfrm>
          <a:prstGeom prst="rect">
            <a:avLst/>
          </a:prstGeom>
        </p:spPr>
      </p:pic>
      <p:grpSp>
        <p:nvGrpSpPr>
          <p:cNvPr id="7" name="Group 6">
            <a:extLst>
              <a:ext uri="{FF2B5EF4-FFF2-40B4-BE49-F238E27FC236}">
                <a16:creationId xmlns:a16="http://schemas.microsoft.com/office/drawing/2014/main" id="{CEFD0943-58C4-684C-914E-C0F947842893}"/>
              </a:ext>
            </a:extLst>
          </p:cNvPr>
          <p:cNvGrpSpPr/>
          <p:nvPr/>
        </p:nvGrpSpPr>
        <p:grpSpPr>
          <a:xfrm>
            <a:off x="0" y="-1201271"/>
            <a:ext cx="12192000" cy="712520"/>
            <a:chOff x="0" y="-1"/>
            <a:chExt cx="12192000" cy="712520"/>
          </a:xfrm>
        </p:grpSpPr>
        <p:grpSp>
          <p:nvGrpSpPr>
            <p:cNvPr id="8" name="Group 7">
              <a:extLst>
                <a:ext uri="{FF2B5EF4-FFF2-40B4-BE49-F238E27FC236}">
                  <a16:creationId xmlns:a16="http://schemas.microsoft.com/office/drawing/2014/main" id="{E8B665AA-85B2-294D-897B-F920F6F07EC1}"/>
                </a:ext>
              </a:extLst>
            </p:cNvPr>
            <p:cNvGrpSpPr/>
            <p:nvPr/>
          </p:nvGrpSpPr>
          <p:grpSpPr>
            <a:xfrm>
              <a:off x="0" y="-1"/>
              <a:ext cx="12192000" cy="712520"/>
              <a:chOff x="0" y="-1"/>
              <a:chExt cx="12192000" cy="712520"/>
            </a:xfrm>
          </p:grpSpPr>
          <p:sp>
            <p:nvSpPr>
              <p:cNvPr id="14" name="Rectangle 13">
                <a:extLst>
                  <a:ext uri="{FF2B5EF4-FFF2-40B4-BE49-F238E27FC236}">
                    <a16:creationId xmlns:a16="http://schemas.microsoft.com/office/drawing/2014/main" id="{9DFE09DD-80A8-5F47-A84E-8C7EBDF28200}"/>
                  </a:ext>
                </a:extLst>
              </p:cNvPr>
              <p:cNvSpPr/>
              <p:nvPr/>
            </p:nvSpPr>
            <p:spPr>
              <a:xfrm>
                <a:off x="0" y="1"/>
                <a:ext cx="12192000" cy="712518"/>
              </a:xfrm>
              <a:prstGeom prst="rect">
                <a:avLst/>
              </a:prstGeom>
              <a:solidFill>
                <a:srgbClr val="10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BCDC2E4-A283-2E43-BAA9-BB1906441D32}"/>
                  </a:ext>
                </a:extLst>
              </p:cNvPr>
              <p:cNvPicPr>
                <a:picLocks noChangeAspect="1"/>
              </p:cNvPicPr>
              <p:nvPr/>
            </p:nvPicPr>
            <p:blipFill>
              <a:blip r:embed="rId3"/>
              <a:stretch>
                <a:fillRect/>
              </a:stretch>
            </p:blipFill>
            <p:spPr>
              <a:xfrm>
                <a:off x="0" y="-1"/>
                <a:ext cx="761726" cy="712519"/>
              </a:xfrm>
              <a:prstGeom prst="rect">
                <a:avLst/>
              </a:prstGeom>
            </p:spPr>
          </p:pic>
        </p:grpSp>
        <p:sp>
          <p:nvSpPr>
            <p:cNvPr id="9" name="TextBox 8">
              <a:extLst>
                <a:ext uri="{FF2B5EF4-FFF2-40B4-BE49-F238E27FC236}">
                  <a16:creationId xmlns:a16="http://schemas.microsoft.com/office/drawing/2014/main" id="{5DBFCAD6-CCAF-8A48-962C-3758B7ABE835}"/>
                </a:ext>
              </a:extLst>
            </p:cNvPr>
            <p:cNvSpPr txBox="1"/>
            <p:nvPr/>
          </p:nvSpPr>
          <p:spPr>
            <a:xfrm>
              <a:off x="1030146" y="202369"/>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TRANG CHỦ</a:t>
              </a:r>
            </a:p>
          </p:txBody>
        </p:sp>
        <p:sp>
          <p:nvSpPr>
            <p:cNvPr id="10" name="TextBox 9">
              <a:extLst>
                <a:ext uri="{FF2B5EF4-FFF2-40B4-BE49-F238E27FC236}">
                  <a16:creationId xmlns:a16="http://schemas.microsoft.com/office/drawing/2014/main" id="{13607F50-B67F-E94A-AF84-C661BAC212C1}"/>
                </a:ext>
              </a:extLst>
            </p:cNvPr>
            <p:cNvSpPr txBox="1"/>
            <p:nvPr/>
          </p:nvSpPr>
          <p:spPr>
            <a:xfrm>
              <a:off x="3404885" y="202368"/>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CÂU CHUYỆN</a:t>
              </a:r>
            </a:p>
          </p:txBody>
        </p:sp>
        <p:sp>
          <p:nvSpPr>
            <p:cNvPr id="11" name="TextBox 10">
              <a:extLst>
                <a:ext uri="{FF2B5EF4-FFF2-40B4-BE49-F238E27FC236}">
                  <a16:creationId xmlns:a16="http://schemas.microsoft.com/office/drawing/2014/main" id="{BD439A6E-E1C6-0C47-8082-2E406C996939}"/>
                </a:ext>
              </a:extLst>
            </p:cNvPr>
            <p:cNvSpPr txBox="1"/>
            <p:nvPr/>
          </p:nvSpPr>
          <p:spPr>
            <a:xfrm>
              <a:off x="5779624" y="202367"/>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PHẢN HỒI</a:t>
              </a:r>
            </a:p>
          </p:txBody>
        </p:sp>
        <p:sp>
          <p:nvSpPr>
            <p:cNvPr id="12" name="TextBox 11">
              <a:extLst>
                <a:ext uri="{FF2B5EF4-FFF2-40B4-BE49-F238E27FC236}">
                  <a16:creationId xmlns:a16="http://schemas.microsoft.com/office/drawing/2014/main" id="{5B7EBE09-11CF-1F49-9694-30E1568C5106}"/>
                </a:ext>
              </a:extLst>
            </p:cNvPr>
            <p:cNvSpPr txBox="1"/>
            <p:nvPr/>
          </p:nvSpPr>
          <p:spPr>
            <a:xfrm>
              <a:off x="8165715" y="94645"/>
              <a:ext cx="1640193" cy="523220"/>
            </a:xfrm>
            <a:prstGeom prst="rect">
              <a:avLst/>
            </a:prstGeom>
            <a:noFill/>
          </p:spPr>
          <p:txBody>
            <a:bodyPr wrap="square" rtlCol="0">
              <a:spAutoFit/>
            </a:bodyPr>
            <a:lstStyle/>
            <a:p>
              <a:pPr algn="ctr"/>
              <a:r>
                <a:rPr lang="en-US" sz="1400" b="1">
                  <a:solidFill>
                    <a:schemeClr val="bg1"/>
                  </a:solidFill>
                  <a:latin typeface="Montserrat" pitchFamily="2" charset="77"/>
                </a:rPr>
                <a:t>THÔNG TIN KHÓA HỌC</a:t>
              </a:r>
            </a:p>
          </p:txBody>
        </p:sp>
        <p:sp>
          <p:nvSpPr>
            <p:cNvPr id="13" name="Rounded Rectangle 12">
              <a:extLst>
                <a:ext uri="{FF2B5EF4-FFF2-40B4-BE49-F238E27FC236}">
                  <a16:creationId xmlns:a16="http://schemas.microsoft.com/office/drawing/2014/main" id="{568F3B2B-19B6-3F4C-A6F1-E9D354B15A7E}"/>
                </a:ext>
              </a:extLst>
            </p:cNvPr>
            <p:cNvSpPr/>
            <p:nvPr/>
          </p:nvSpPr>
          <p:spPr>
            <a:xfrm>
              <a:off x="10333409" y="203225"/>
              <a:ext cx="1331089" cy="307777"/>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0406A"/>
                  </a:solidFill>
                  <a:latin typeface="Montserrat" pitchFamily="2" charset="77"/>
                </a:rPr>
                <a:t>ĐĂNG KÝ</a:t>
              </a:r>
            </a:p>
          </p:txBody>
        </p:sp>
      </p:grpSp>
      <p:pic>
        <p:nvPicPr>
          <p:cNvPr id="2" name="Picture 1">
            <a:extLst>
              <a:ext uri="{FF2B5EF4-FFF2-40B4-BE49-F238E27FC236}">
                <a16:creationId xmlns:a16="http://schemas.microsoft.com/office/drawing/2014/main" id="{63DED7B5-5FE1-E44F-9621-F2D9E168B6D1}"/>
              </a:ext>
            </a:extLst>
          </p:cNvPr>
          <p:cNvPicPr>
            <a:picLocks noChangeAspect="1"/>
          </p:cNvPicPr>
          <p:nvPr/>
        </p:nvPicPr>
        <p:blipFill>
          <a:blip r:embed="rId4"/>
          <a:stretch>
            <a:fillRect/>
          </a:stretch>
        </p:blipFill>
        <p:spPr>
          <a:xfrm>
            <a:off x="1080729" y="520292"/>
            <a:ext cx="10030542" cy="1507913"/>
          </a:xfrm>
          <a:prstGeom prst="rect">
            <a:avLst/>
          </a:prstGeom>
        </p:spPr>
      </p:pic>
      <p:pic>
        <p:nvPicPr>
          <p:cNvPr id="5" name="Picture 4">
            <a:extLst>
              <a:ext uri="{FF2B5EF4-FFF2-40B4-BE49-F238E27FC236}">
                <a16:creationId xmlns:a16="http://schemas.microsoft.com/office/drawing/2014/main" id="{220FA86D-E518-7A40-B2F4-E5F6DD560846}"/>
              </a:ext>
            </a:extLst>
          </p:cNvPr>
          <p:cNvPicPr>
            <a:picLocks noChangeAspect="1"/>
          </p:cNvPicPr>
          <p:nvPr/>
        </p:nvPicPr>
        <p:blipFill>
          <a:blip r:embed="rId5"/>
          <a:stretch>
            <a:fillRect/>
          </a:stretch>
        </p:blipFill>
        <p:spPr>
          <a:xfrm>
            <a:off x="1687451" y="747014"/>
            <a:ext cx="2261094" cy="1054467"/>
          </a:xfrm>
          <a:prstGeom prst="rect">
            <a:avLst/>
          </a:prstGeom>
        </p:spPr>
      </p:pic>
      <p:pic>
        <p:nvPicPr>
          <p:cNvPr id="16" name="Picture 15">
            <a:extLst>
              <a:ext uri="{FF2B5EF4-FFF2-40B4-BE49-F238E27FC236}">
                <a16:creationId xmlns:a16="http://schemas.microsoft.com/office/drawing/2014/main" id="{E18B33E7-E64E-F34C-A78B-C036024DD1BF}"/>
              </a:ext>
            </a:extLst>
          </p:cNvPr>
          <p:cNvPicPr>
            <a:picLocks noChangeAspect="1"/>
          </p:cNvPicPr>
          <p:nvPr/>
        </p:nvPicPr>
        <p:blipFill>
          <a:blip r:embed="rId5"/>
          <a:stretch>
            <a:fillRect/>
          </a:stretch>
        </p:blipFill>
        <p:spPr>
          <a:xfrm>
            <a:off x="4555267" y="555418"/>
            <a:ext cx="6195860" cy="1432178"/>
          </a:xfrm>
          <a:prstGeom prst="rect">
            <a:avLst/>
          </a:prstGeom>
        </p:spPr>
      </p:pic>
      <p:pic>
        <p:nvPicPr>
          <p:cNvPr id="6" name="Picture 5">
            <a:extLst>
              <a:ext uri="{FF2B5EF4-FFF2-40B4-BE49-F238E27FC236}">
                <a16:creationId xmlns:a16="http://schemas.microsoft.com/office/drawing/2014/main" id="{6980A532-1192-FA4B-8721-42CF6CE8BA7A}"/>
              </a:ext>
            </a:extLst>
          </p:cNvPr>
          <p:cNvPicPr>
            <a:picLocks noChangeAspect="1"/>
          </p:cNvPicPr>
          <p:nvPr/>
        </p:nvPicPr>
        <p:blipFill>
          <a:blip r:embed="rId6"/>
          <a:stretch>
            <a:fillRect/>
          </a:stretch>
        </p:blipFill>
        <p:spPr>
          <a:xfrm>
            <a:off x="3317457" y="687307"/>
            <a:ext cx="5448300" cy="1168400"/>
          </a:xfrm>
          <a:prstGeom prst="rect">
            <a:avLst/>
          </a:prstGeom>
        </p:spPr>
      </p:pic>
      <p:sp>
        <p:nvSpPr>
          <p:cNvPr id="17" name="TextBox 16">
            <a:extLst>
              <a:ext uri="{FF2B5EF4-FFF2-40B4-BE49-F238E27FC236}">
                <a16:creationId xmlns:a16="http://schemas.microsoft.com/office/drawing/2014/main" id="{53C82144-91D9-9F4D-9431-3427DDAC6DA5}"/>
              </a:ext>
            </a:extLst>
          </p:cNvPr>
          <p:cNvSpPr txBox="1"/>
          <p:nvPr/>
        </p:nvSpPr>
        <p:spPr>
          <a:xfrm>
            <a:off x="8839786" y="756204"/>
            <a:ext cx="2345514" cy="1077218"/>
          </a:xfrm>
          <a:prstGeom prst="rect">
            <a:avLst/>
          </a:prstGeom>
          <a:noFill/>
        </p:spPr>
        <p:txBody>
          <a:bodyPr wrap="none" rtlCol="0">
            <a:spAutoFit/>
          </a:bodyPr>
          <a:lstStyle/>
          <a:p>
            <a:r>
              <a:rPr lang="en-US" sz="3200" b="1">
                <a:solidFill>
                  <a:srgbClr val="C00000"/>
                </a:solidFill>
                <a:latin typeface="Montserrat" pitchFamily="2" charset="77"/>
              </a:rPr>
              <a:t>ĐỂ NHẬN </a:t>
            </a:r>
          </a:p>
          <a:p>
            <a:r>
              <a:rPr lang="en-US" sz="3200" b="1">
                <a:solidFill>
                  <a:srgbClr val="C00000"/>
                </a:solidFill>
                <a:latin typeface="Montserrat" pitchFamily="2" charset="77"/>
              </a:rPr>
              <a:t>ƯU ĐÃI</a:t>
            </a:r>
          </a:p>
        </p:txBody>
      </p:sp>
      <p:sp>
        <p:nvSpPr>
          <p:cNvPr id="4" name="TextBox 3">
            <a:extLst>
              <a:ext uri="{FF2B5EF4-FFF2-40B4-BE49-F238E27FC236}">
                <a16:creationId xmlns:a16="http://schemas.microsoft.com/office/drawing/2014/main" id="{D02613B1-720D-094D-B5FC-5AF28632E7A1}"/>
              </a:ext>
            </a:extLst>
          </p:cNvPr>
          <p:cNvSpPr txBox="1"/>
          <p:nvPr/>
        </p:nvSpPr>
        <p:spPr>
          <a:xfrm rot="20548979">
            <a:off x="611212" y="517630"/>
            <a:ext cx="2975495" cy="830997"/>
          </a:xfrm>
          <a:prstGeom prst="rect">
            <a:avLst/>
          </a:prstGeom>
          <a:noFill/>
          <a:ln>
            <a:solidFill>
              <a:srgbClr val="C00000"/>
            </a:solidFill>
          </a:ln>
        </p:spPr>
        <p:txBody>
          <a:bodyPr wrap="none" rtlCol="0">
            <a:spAutoFit/>
          </a:bodyPr>
          <a:lstStyle/>
          <a:p>
            <a:pPr algn="ctr"/>
            <a:r>
              <a:rPr lang="en-US" sz="4800" b="1">
                <a:solidFill>
                  <a:srgbClr val="C00000"/>
                </a:solidFill>
                <a:latin typeface="Montserrat" pitchFamily="2" charset="77"/>
              </a:rPr>
              <a:t>CHỈ CÒN</a:t>
            </a:r>
          </a:p>
        </p:txBody>
      </p:sp>
      <p:pic>
        <p:nvPicPr>
          <p:cNvPr id="18" name="Picture 17">
            <a:extLst>
              <a:ext uri="{FF2B5EF4-FFF2-40B4-BE49-F238E27FC236}">
                <a16:creationId xmlns:a16="http://schemas.microsoft.com/office/drawing/2014/main" id="{3957D631-C4CC-A44F-B1B0-9587F0A5345D}"/>
              </a:ext>
            </a:extLst>
          </p:cNvPr>
          <p:cNvPicPr>
            <a:picLocks noChangeAspect="1"/>
          </p:cNvPicPr>
          <p:nvPr/>
        </p:nvPicPr>
        <p:blipFill>
          <a:blip r:embed="rId5"/>
          <a:stretch>
            <a:fillRect/>
          </a:stretch>
        </p:blipFill>
        <p:spPr>
          <a:xfrm>
            <a:off x="3394120" y="1454727"/>
            <a:ext cx="5445666" cy="514342"/>
          </a:xfrm>
          <a:prstGeom prst="rect">
            <a:avLst/>
          </a:prstGeom>
        </p:spPr>
      </p:pic>
      <p:sp>
        <p:nvSpPr>
          <p:cNvPr id="19" name="TextBox 18">
            <a:extLst>
              <a:ext uri="{FF2B5EF4-FFF2-40B4-BE49-F238E27FC236}">
                <a16:creationId xmlns:a16="http://schemas.microsoft.com/office/drawing/2014/main" id="{43C9DB44-82D2-0E40-8DFF-E849A9B79007}"/>
              </a:ext>
            </a:extLst>
          </p:cNvPr>
          <p:cNvSpPr txBox="1"/>
          <p:nvPr/>
        </p:nvSpPr>
        <p:spPr>
          <a:xfrm>
            <a:off x="3366830" y="1447380"/>
            <a:ext cx="1114408" cy="461665"/>
          </a:xfrm>
          <a:prstGeom prst="rect">
            <a:avLst/>
          </a:prstGeom>
          <a:noFill/>
        </p:spPr>
        <p:txBody>
          <a:bodyPr wrap="none" rtlCol="0">
            <a:spAutoFit/>
          </a:bodyPr>
          <a:lstStyle/>
          <a:p>
            <a:r>
              <a:rPr lang="en-US" sz="2400" b="1">
                <a:solidFill>
                  <a:srgbClr val="C00000"/>
                </a:solidFill>
                <a:latin typeface="Montserrat" pitchFamily="2" charset="77"/>
              </a:rPr>
              <a:t>NGÀY</a:t>
            </a:r>
          </a:p>
        </p:txBody>
      </p:sp>
      <p:sp>
        <p:nvSpPr>
          <p:cNvPr id="20" name="TextBox 19">
            <a:extLst>
              <a:ext uri="{FF2B5EF4-FFF2-40B4-BE49-F238E27FC236}">
                <a16:creationId xmlns:a16="http://schemas.microsoft.com/office/drawing/2014/main" id="{C62E8C91-CC71-2B4C-8DFF-1A9F7FE5A5C5}"/>
              </a:ext>
            </a:extLst>
          </p:cNvPr>
          <p:cNvSpPr txBox="1"/>
          <p:nvPr/>
        </p:nvSpPr>
        <p:spPr>
          <a:xfrm>
            <a:off x="4997037" y="1454727"/>
            <a:ext cx="782587" cy="461665"/>
          </a:xfrm>
          <a:prstGeom prst="rect">
            <a:avLst/>
          </a:prstGeom>
          <a:noFill/>
        </p:spPr>
        <p:txBody>
          <a:bodyPr wrap="none" rtlCol="0">
            <a:spAutoFit/>
          </a:bodyPr>
          <a:lstStyle/>
          <a:p>
            <a:r>
              <a:rPr lang="en-US" sz="2400" b="1">
                <a:solidFill>
                  <a:srgbClr val="C00000"/>
                </a:solidFill>
                <a:latin typeface="Montserrat" pitchFamily="2" charset="77"/>
              </a:rPr>
              <a:t>GIỜ</a:t>
            </a:r>
          </a:p>
        </p:txBody>
      </p:sp>
      <p:sp>
        <p:nvSpPr>
          <p:cNvPr id="21" name="TextBox 20">
            <a:extLst>
              <a:ext uri="{FF2B5EF4-FFF2-40B4-BE49-F238E27FC236}">
                <a16:creationId xmlns:a16="http://schemas.microsoft.com/office/drawing/2014/main" id="{71A47C6B-ADDD-7742-BF04-704F3E6E97C2}"/>
              </a:ext>
            </a:extLst>
          </p:cNvPr>
          <p:cNvSpPr txBox="1"/>
          <p:nvPr/>
        </p:nvSpPr>
        <p:spPr>
          <a:xfrm>
            <a:off x="6344224" y="1454727"/>
            <a:ext cx="1091966" cy="461665"/>
          </a:xfrm>
          <a:prstGeom prst="rect">
            <a:avLst/>
          </a:prstGeom>
          <a:noFill/>
        </p:spPr>
        <p:txBody>
          <a:bodyPr wrap="none" rtlCol="0">
            <a:spAutoFit/>
          </a:bodyPr>
          <a:lstStyle/>
          <a:p>
            <a:r>
              <a:rPr lang="en-US" sz="2400" b="1">
                <a:solidFill>
                  <a:srgbClr val="C00000"/>
                </a:solidFill>
                <a:latin typeface="Montserrat" pitchFamily="2" charset="77"/>
              </a:rPr>
              <a:t>PHÚT</a:t>
            </a:r>
          </a:p>
        </p:txBody>
      </p:sp>
      <p:sp>
        <p:nvSpPr>
          <p:cNvPr id="22" name="TextBox 21">
            <a:extLst>
              <a:ext uri="{FF2B5EF4-FFF2-40B4-BE49-F238E27FC236}">
                <a16:creationId xmlns:a16="http://schemas.microsoft.com/office/drawing/2014/main" id="{18E0B348-55BF-9944-AF60-0AAB93A8A2DC}"/>
              </a:ext>
            </a:extLst>
          </p:cNvPr>
          <p:cNvSpPr txBox="1"/>
          <p:nvPr/>
        </p:nvSpPr>
        <p:spPr>
          <a:xfrm>
            <a:off x="7872855" y="1454727"/>
            <a:ext cx="966931" cy="461665"/>
          </a:xfrm>
          <a:prstGeom prst="rect">
            <a:avLst/>
          </a:prstGeom>
          <a:noFill/>
        </p:spPr>
        <p:txBody>
          <a:bodyPr wrap="none" rtlCol="0">
            <a:spAutoFit/>
          </a:bodyPr>
          <a:lstStyle/>
          <a:p>
            <a:r>
              <a:rPr lang="en-US" sz="2400" b="1">
                <a:solidFill>
                  <a:srgbClr val="C00000"/>
                </a:solidFill>
                <a:latin typeface="Montserrat" pitchFamily="2" charset="77"/>
              </a:rPr>
              <a:t>GIÂY</a:t>
            </a:r>
          </a:p>
        </p:txBody>
      </p:sp>
    </p:spTree>
    <p:extLst>
      <p:ext uri="{BB962C8B-B14F-4D97-AF65-F5344CB8AC3E}">
        <p14:creationId xmlns:p14="http://schemas.microsoft.com/office/powerpoint/2010/main" val="4126557312"/>
      </p:ext>
    </p:extLst>
  </p:cSld>
  <p:clrMapOvr>
    <a:masterClrMapping/>
  </p:clrMapOvr>
  <mc:AlternateContent xmlns:mc="http://schemas.openxmlformats.org/markup-compatibility/2006" xmlns:p14="http://schemas.microsoft.com/office/powerpoint/2010/main">
    <mc:Choice Requires="p14">
      <p:transition p14:dur="10" advTm="3600000">
        <p:push dir="u"/>
      </p:transition>
    </mc:Choice>
    <mc:Fallback xmlns="">
      <p:transition advTm="3600000">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81952B5-9764-7245-B022-5CD808CCED05}"/>
              </a:ext>
            </a:extLst>
          </p:cNvPr>
          <p:cNvGrpSpPr/>
          <p:nvPr/>
        </p:nvGrpSpPr>
        <p:grpSpPr>
          <a:xfrm>
            <a:off x="0" y="-1183342"/>
            <a:ext cx="12192000" cy="712520"/>
            <a:chOff x="0" y="-1"/>
            <a:chExt cx="12192000" cy="712520"/>
          </a:xfrm>
        </p:grpSpPr>
        <p:grpSp>
          <p:nvGrpSpPr>
            <p:cNvPr id="5" name="Group 4">
              <a:extLst>
                <a:ext uri="{FF2B5EF4-FFF2-40B4-BE49-F238E27FC236}">
                  <a16:creationId xmlns:a16="http://schemas.microsoft.com/office/drawing/2014/main" id="{5C35BAD9-5E85-A54F-90F1-B3CC34B19FBC}"/>
                </a:ext>
              </a:extLst>
            </p:cNvPr>
            <p:cNvGrpSpPr/>
            <p:nvPr/>
          </p:nvGrpSpPr>
          <p:grpSpPr>
            <a:xfrm>
              <a:off x="0" y="-1"/>
              <a:ext cx="12192000" cy="712520"/>
              <a:chOff x="0" y="-1"/>
              <a:chExt cx="12192000" cy="712520"/>
            </a:xfrm>
          </p:grpSpPr>
          <p:sp>
            <p:nvSpPr>
              <p:cNvPr id="11" name="Rectangle 10">
                <a:extLst>
                  <a:ext uri="{FF2B5EF4-FFF2-40B4-BE49-F238E27FC236}">
                    <a16:creationId xmlns:a16="http://schemas.microsoft.com/office/drawing/2014/main" id="{9779C545-C222-124A-80CE-9AC1AEF02560}"/>
                  </a:ext>
                </a:extLst>
              </p:cNvPr>
              <p:cNvSpPr/>
              <p:nvPr/>
            </p:nvSpPr>
            <p:spPr>
              <a:xfrm>
                <a:off x="0" y="1"/>
                <a:ext cx="12192000" cy="712518"/>
              </a:xfrm>
              <a:prstGeom prst="rect">
                <a:avLst/>
              </a:prstGeom>
              <a:solidFill>
                <a:srgbClr val="10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BE3C38D-CF91-7C48-A09E-D3FD9079EEF4}"/>
                  </a:ext>
                </a:extLst>
              </p:cNvPr>
              <p:cNvPicPr>
                <a:picLocks noChangeAspect="1"/>
              </p:cNvPicPr>
              <p:nvPr/>
            </p:nvPicPr>
            <p:blipFill>
              <a:blip r:embed="rId2"/>
              <a:stretch>
                <a:fillRect/>
              </a:stretch>
            </p:blipFill>
            <p:spPr>
              <a:xfrm>
                <a:off x="0" y="-1"/>
                <a:ext cx="761726" cy="712519"/>
              </a:xfrm>
              <a:prstGeom prst="rect">
                <a:avLst/>
              </a:prstGeom>
            </p:spPr>
          </p:pic>
        </p:grpSp>
        <p:sp>
          <p:nvSpPr>
            <p:cNvPr id="6" name="TextBox 5">
              <a:extLst>
                <a:ext uri="{FF2B5EF4-FFF2-40B4-BE49-F238E27FC236}">
                  <a16:creationId xmlns:a16="http://schemas.microsoft.com/office/drawing/2014/main" id="{7ABE599F-216F-EB4D-80CF-DD1777069F82}"/>
                </a:ext>
              </a:extLst>
            </p:cNvPr>
            <p:cNvSpPr txBox="1"/>
            <p:nvPr/>
          </p:nvSpPr>
          <p:spPr>
            <a:xfrm>
              <a:off x="1030146" y="202369"/>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TRANG CHỦ</a:t>
              </a:r>
            </a:p>
          </p:txBody>
        </p:sp>
        <p:sp>
          <p:nvSpPr>
            <p:cNvPr id="7" name="TextBox 6">
              <a:extLst>
                <a:ext uri="{FF2B5EF4-FFF2-40B4-BE49-F238E27FC236}">
                  <a16:creationId xmlns:a16="http://schemas.microsoft.com/office/drawing/2014/main" id="{6BFCF783-524F-EA45-A8CF-46D187DB898F}"/>
                </a:ext>
              </a:extLst>
            </p:cNvPr>
            <p:cNvSpPr txBox="1"/>
            <p:nvPr/>
          </p:nvSpPr>
          <p:spPr>
            <a:xfrm>
              <a:off x="3404885" y="202368"/>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CÂU CHUYỆN</a:t>
              </a:r>
            </a:p>
          </p:txBody>
        </p:sp>
        <p:sp>
          <p:nvSpPr>
            <p:cNvPr id="8" name="TextBox 7">
              <a:extLst>
                <a:ext uri="{FF2B5EF4-FFF2-40B4-BE49-F238E27FC236}">
                  <a16:creationId xmlns:a16="http://schemas.microsoft.com/office/drawing/2014/main" id="{BB7058ED-7FBA-C34E-8D4E-BF14E105D9C7}"/>
                </a:ext>
              </a:extLst>
            </p:cNvPr>
            <p:cNvSpPr txBox="1"/>
            <p:nvPr/>
          </p:nvSpPr>
          <p:spPr>
            <a:xfrm>
              <a:off x="5779624" y="202367"/>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PHẢN HỒI</a:t>
              </a:r>
            </a:p>
          </p:txBody>
        </p:sp>
        <p:sp>
          <p:nvSpPr>
            <p:cNvPr id="9" name="TextBox 8">
              <a:extLst>
                <a:ext uri="{FF2B5EF4-FFF2-40B4-BE49-F238E27FC236}">
                  <a16:creationId xmlns:a16="http://schemas.microsoft.com/office/drawing/2014/main" id="{B73259CE-20D9-C341-A831-F620B0F6FB54}"/>
                </a:ext>
              </a:extLst>
            </p:cNvPr>
            <p:cNvSpPr txBox="1"/>
            <p:nvPr/>
          </p:nvSpPr>
          <p:spPr>
            <a:xfrm>
              <a:off x="8165715" y="94645"/>
              <a:ext cx="1640193" cy="523220"/>
            </a:xfrm>
            <a:prstGeom prst="rect">
              <a:avLst/>
            </a:prstGeom>
            <a:noFill/>
          </p:spPr>
          <p:txBody>
            <a:bodyPr wrap="square" rtlCol="0">
              <a:spAutoFit/>
            </a:bodyPr>
            <a:lstStyle/>
            <a:p>
              <a:pPr algn="ctr"/>
              <a:r>
                <a:rPr lang="en-US" sz="1400" b="1">
                  <a:solidFill>
                    <a:schemeClr val="bg1"/>
                  </a:solidFill>
                  <a:latin typeface="Montserrat" pitchFamily="2" charset="77"/>
                </a:rPr>
                <a:t>THÔNG TIN KHÓA HỌC</a:t>
              </a:r>
            </a:p>
          </p:txBody>
        </p:sp>
        <p:sp>
          <p:nvSpPr>
            <p:cNvPr id="10" name="Rounded Rectangle 9">
              <a:extLst>
                <a:ext uri="{FF2B5EF4-FFF2-40B4-BE49-F238E27FC236}">
                  <a16:creationId xmlns:a16="http://schemas.microsoft.com/office/drawing/2014/main" id="{6EED700B-CA00-4045-A1F9-BFA4E4866C24}"/>
                </a:ext>
              </a:extLst>
            </p:cNvPr>
            <p:cNvSpPr/>
            <p:nvPr/>
          </p:nvSpPr>
          <p:spPr>
            <a:xfrm>
              <a:off x="10333409" y="203225"/>
              <a:ext cx="1331089" cy="307777"/>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0406A"/>
                  </a:solidFill>
                  <a:latin typeface="Montserrat" pitchFamily="2" charset="77"/>
                </a:rPr>
                <a:t>ĐĂNG KÝ</a:t>
              </a:r>
            </a:p>
          </p:txBody>
        </p:sp>
      </p:grpSp>
      <p:pic>
        <p:nvPicPr>
          <p:cNvPr id="13" name="Picture 12">
            <a:extLst>
              <a:ext uri="{FF2B5EF4-FFF2-40B4-BE49-F238E27FC236}">
                <a16:creationId xmlns:a16="http://schemas.microsoft.com/office/drawing/2014/main" id="{C0ABD59C-A080-6A40-916B-87CE6CD6950B}"/>
              </a:ext>
            </a:extLst>
          </p:cNvPr>
          <p:cNvPicPr>
            <a:picLocks noChangeAspect="1"/>
          </p:cNvPicPr>
          <p:nvPr/>
        </p:nvPicPr>
        <p:blipFill>
          <a:blip r:embed="rId3"/>
          <a:stretch>
            <a:fillRect/>
          </a:stretch>
        </p:blipFill>
        <p:spPr>
          <a:xfrm>
            <a:off x="1146162" y="356254"/>
            <a:ext cx="9899675" cy="6145491"/>
          </a:xfrm>
          <a:prstGeom prst="rect">
            <a:avLst/>
          </a:prstGeom>
        </p:spPr>
      </p:pic>
    </p:spTree>
    <p:extLst>
      <p:ext uri="{BB962C8B-B14F-4D97-AF65-F5344CB8AC3E}">
        <p14:creationId xmlns:p14="http://schemas.microsoft.com/office/powerpoint/2010/main" val="4107205036"/>
      </p:ext>
    </p:extLst>
  </p:cSld>
  <p:clrMapOvr>
    <a:masterClrMapping/>
  </p:clrMapOvr>
  <mc:AlternateContent xmlns:mc="http://schemas.openxmlformats.org/markup-compatibility/2006" xmlns:p14="http://schemas.microsoft.com/office/powerpoint/2010/main">
    <mc:Choice Requires="p14">
      <p:transition p14:dur="10" advClick="0" advTm="3600000">
        <p:push dir="u"/>
      </p:transition>
    </mc:Choice>
    <mc:Fallback xmlns="">
      <p:transition advClick="0" advTm="3600000">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198FCB8-87E5-9A45-B39E-338E65B30714}"/>
              </a:ext>
            </a:extLst>
          </p:cNvPr>
          <p:cNvGrpSpPr/>
          <p:nvPr/>
        </p:nvGrpSpPr>
        <p:grpSpPr>
          <a:xfrm>
            <a:off x="0" y="-3149601"/>
            <a:ext cx="12192000" cy="712520"/>
            <a:chOff x="0" y="-1"/>
            <a:chExt cx="12192000" cy="712520"/>
          </a:xfrm>
        </p:grpSpPr>
        <p:grpSp>
          <p:nvGrpSpPr>
            <p:cNvPr id="6" name="Group 5">
              <a:extLst>
                <a:ext uri="{FF2B5EF4-FFF2-40B4-BE49-F238E27FC236}">
                  <a16:creationId xmlns:a16="http://schemas.microsoft.com/office/drawing/2014/main" id="{13468E06-AD00-9A49-AEE8-84FFBC567B46}"/>
                </a:ext>
              </a:extLst>
            </p:cNvPr>
            <p:cNvGrpSpPr/>
            <p:nvPr/>
          </p:nvGrpSpPr>
          <p:grpSpPr>
            <a:xfrm>
              <a:off x="0" y="-1"/>
              <a:ext cx="12192000" cy="712520"/>
              <a:chOff x="0" y="-1"/>
              <a:chExt cx="12192000" cy="712520"/>
            </a:xfrm>
          </p:grpSpPr>
          <p:sp>
            <p:nvSpPr>
              <p:cNvPr id="12" name="Rectangle 11">
                <a:extLst>
                  <a:ext uri="{FF2B5EF4-FFF2-40B4-BE49-F238E27FC236}">
                    <a16:creationId xmlns:a16="http://schemas.microsoft.com/office/drawing/2014/main" id="{15A71E6E-07FA-FD4A-AF8B-CE3FD914355A}"/>
                  </a:ext>
                </a:extLst>
              </p:cNvPr>
              <p:cNvSpPr/>
              <p:nvPr/>
            </p:nvSpPr>
            <p:spPr>
              <a:xfrm>
                <a:off x="0" y="1"/>
                <a:ext cx="12192000" cy="712518"/>
              </a:xfrm>
              <a:prstGeom prst="rect">
                <a:avLst/>
              </a:prstGeom>
              <a:solidFill>
                <a:srgbClr val="10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3A9BE01-7F91-FF4D-BFA2-7D11A1C1A8D0}"/>
                  </a:ext>
                </a:extLst>
              </p:cNvPr>
              <p:cNvPicPr>
                <a:picLocks noChangeAspect="1"/>
              </p:cNvPicPr>
              <p:nvPr/>
            </p:nvPicPr>
            <p:blipFill>
              <a:blip r:embed="rId2"/>
              <a:stretch>
                <a:fillRect/>
              </a:stretch>
            </p:blipFill>
            <p:spPr>
              <a:xfrm>
                <a:off x="0" y="-1"/>
                <a:ext cx="761726" cy="712519"/>
              </a:xfrm>
              <a:prstGeom prst="rect">
                <a:avLst/>
              </a:prstGeom>
            </p:spPr>
          </p:pic>
        </p:grpSp>
        <p:sp>
          <p:nvSpPr>
            <p:cNvPr id="7" name="TextBox 6">
              <a:extLst>
                <a:ext uri="{FF2B5EF4-FFF2-40B4-BE49-F238E27FC236}">
                  <a16:creationId xmlns:a16="http://schemas.microsoft.com/office/drawing/2014/main" id="{0A01340F-378D-2347-B939-7A6FECEB1ABE}"/>
                </a:ext>
              </a:extLst>
            </p:cNvPr>
            <p:cNvSpPr txBox="1"/>
            <p:nvPr/>
          </p:nvSpPr>
          <p:spPr>
            <a:xfrm>
              <a:off x="1030146" y="202369"/>
              <a:ext cx="1640193" cy="307777"/>
            </a:xfrm>
            <a:prstGeom prst="rect">
              <a:avLst/>
            </a:prstGeom>
            <a:noFill/>
          </p:spPr>
          <p:txBody>
            <a:bodyPr wrap="square" rtlCol="0">
              <a:spAutoFit/>
            </a:bodyPr>
            <a:lstStyle/>
            <a:p>
              <a:pPr algn="ctr"/>
              <a:r>
                <a:rPr lang="en-US" sz="1400" b="1">
                  <a:solidFill>
                    <a:schemeClr val="bg1"/>
                  </a:solidFill>
                  <a:latin typeface="Montserrat" pitchFamily="2" charset="77"/>
                </a:rPr>
                <a:t>TRANG CHỦ</a:t>
              </a:r>
            </a:p>
          </p:txBody>
        </p:sp>
        <p:sp>
          <p:nvSpPr>
            <p:cNvPr id="8" name="TextBox 7">
              <a:extLst>
                <a:ext uri="{FF2B5EF4-FFF2-40B4-BE49-F238E27FC236}">
                  <a16:creationId xmlns:a16="http://schemas.microsoft.com/office/drawing/2014/main" id="{42B7600D-FC8E-DE49-8AED-BDD9F7ACF053}"/>
                </a:ext>
              </a:extLst>
            </p:cNvPr>
            <p:cNvSpPr txBox="1"/>
            <p:nvPr/>
          </p:nvSpPr>
          <p:spPr>
            <a:xfrm>
              <a:off x="3404885" y="202368"/>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CÂU CHUYỆN</a:t>
              </a:r>
            </a:p>
          </p:txBody>
        </p:sp>
        <p:sp>
          <p:nvSpPr>
            <p:cNvPr id="9" name="TextBox 8">
              <a:extLst>
                <a:ext uri="{FF2B5EF4-FFF2-40B4-BE49-F238E27FC236}">
                  <a16:creationId xmlns:a16="http://schemas.microsoft.com/office/drawing/2014/main" id="{BDECEE3C-D8B0-E84B-A247-538930A16B1E}"/>
                </a:ext>
              </a:extLst>
            </p:cNvPr>
            <p:cNvSpPr txBox="1"/>
            <p:nvPr/>
          </p:nvSpPr>
          <p:spPr>
            <a:xfrm>
              <a:off x="5779624" y="202367"/>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PHẢN HỒI</a:t>
              </a:r>
            </a:p>
          </p:txBody>
        </p:sp>
        <p:sp>
          <p:nvSpPr>
            <p:cNvPr id="10" name="TextBox 9">
              <a:extLst>
                <a:ext uri="{FF2B5EF4-FFF2-40B4-BE49-F238E27FC236}">
                  <a16:creationId xmlns:a16="http://schemas.microsoft.com/office/drawing/2014/main" id="{1A090A1A-4D3F-1F4D-AB46-309B9A4DDFF1}"/>
                </a:ext>
              </a:extLst>
            </p:cNvPr>
            <p:cNvSpPr txBox="1"/>
            <p:nvPr/>
          </p:nvSpPr>
          <p:spPr>
            <a:xfrm>
              <a:off x="8165715" y="94645"/>
              <a:ext cx="1640193" cy="523220"/>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THÔNG TIN KHÓA HỌC</a:t>
              </a:r>
            </a:p>
          </p:txBody>
        </p:sp>
        <p:sp>
          <p:nvSpPr>
            <p:cNvPr id="11" name="Rounded Rectangle 10">
              <a:extLst>
                <a:ext uri="{FF2B5EF4-FFF2-40B4-BE49-F238E27FC236}">
                  <a16:creationId xmlns:a16="http://schemas.microsoft.com/office/drawing/2014/main" id="{6CE8CB74-8CFB-0448-ABA4-3C3E60C0A2F6}"/>
                </a:ext>
              </a:extLst>
            </p:cNvPr>
            <p:cNvSpPr/>
            <p:nvPr/>
          </p:nvSpPr>
          <p:spPr>
            <a:xfrm>
              <a:off x="10333409" y="203225"/>
              <a:ext cx="1331089" cy="307777"/>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0406A"/>
                  </a:solidFill>
                  <a:latin typeface="Montserrat" pitchFamily="2" charset="77"/>
                </a:rPr>
                <a:t>ĐĂNG KÝ</a:t>
              </a:r>
            </a:p>
          </p:txBody>
        </p:sp>
      </p:grpSp>
      <p:grpSp>
        <p:nvGrpSpPr>
          <p:cNvPr id="31" name="Group 30">
            <a:extLst>
              <a:ext uri="{FF2B5EF4-FFF2-40B4-BE49-F238E27FC236}">
                <a16:creationId xmlns:a16="http://schemas.microsoft.com/office/drawing/2014/main" id="{1661C667-1CBA-6F4A-978E-026EBB8CC37E}"/>
              </a:ext>
            </a:extLst>
          </p:cNvPr>
          <p:cNvGrpSpPr/>
          <p:nvPr/>
        </p:nvGrpSpPr>
        <p:grpSpPr>
          <a:xfrm>
            <a:off x="380863" y="864085"/>
            <a:ext cx="11811137" cy="2908969"/>
            <a:chOff x="380863" y="914885"/>
            <a:chExt cx="11811137" cy="2908969"/>
          </a:xfrm>
        </p:grpSpPr>
        <p:grpSp>
          <p:nvGrpSpPr>
            <p:cNvPr id="28" name="Group 27">
              <a:extLst>
                <a:ext uri="{FF2B5EF4-FFF2-40B4-BE49-F238E27FC236}">
                  <a16:creationId xmlns:a16="http://schemas.microsoft.com/office/drawing/2014/main" id="{F712EDF8-6A3C-AD46-81DE-6A4910D456AB}"/>
                </a:ext>
              </a:extLst>
            </p:cNvPr>
            <p:cNvGrpSpPr/>
            <p:nvPr/>
          </p:nvGrpSpPr>
          <p:grpSpPr>
            <a:xfrm>
              <a:off x="380863" y="914885"/>
              <a:ext cx="4386201" cy="2908969"/>
              <a:chOff x="329325" y="914886"/>
              <a:chExt cx="4386201" cy="2908969"/>
            </a:xfrm>
          </p:grpSpPr>
          <p:sp>
            <p:nvSpPr>
              <p:cNvPr id="3" name="TextBox 2">
                <a:extLst>
                  <a:ext uri="{FF2B5EF4-FFF2-40B4-BE49-F238E27FC236}">
                    <a16:creationId xmlns:a16="http://schemas.microsoft.com/office/drawing/2014/main" id="{DD4DBB5E-7006-004F-A8E8-1D906458DE3C}"/>
                  </a:ext>
                </a:extLst>
              </p:cNvPr>
              <p:cNvSpPr txBox="1"/>
              <p:nvPr/>
            </p:nvSpPr>
            <p:spPr>
              <a:xfrm>
                <a:off x="404096" y="914886"/>
                <a:ext cx="715260" cy="369332"/>
              </a:xfrm>
              <a:prstGeom prst="rect">
                <a:avLst/>
              </a:prstGeom>
              <a:noFill/>
            </p:spPr>
            <p:txBody>
              <a:bodyPr wrap="none" rtlCol="0">
                <a:spAutoFit/>
              </a:bodyPr>
              <a:lstStyle/>
              <a:p>
                <a:r>
                  <a:rPr lang="en-US" b="1">
                    <a:solidFill>
                      <a:srgbClr val="10406A"/>
                    </a:solidFill>
                    <a:latin typeface="Montserrat" pitchFamily="2" charset="77"/>
                  </a:rPr>
                  <a:t>2016</a:t>
                </a:r>
              </a:p>
            </p:txBody>
          </p:sp>
          <p:sp>
            <p:nvSpPr>
              <p:cNvPr id="14" name="Oval 13">
                <a:extLst>
                  <a:ext uri="{FF2B5EF4-FFF2-40B4-BE49-F238E27FC236}">
                    <a16:creationId xmlns:a16="http://schemas.microsoft.com/office/drawing/2014/main" id="{1FF1D4AC-64EF-8A4C-AB68-EAFCD1465305}"/>
                  </a:ext>
                </a:extLst>
              </p:cNvPr>
              <p:cNvSpPr/>
              <p:nvPr/>
            </p:nvSpPr>
            <p:spPr>
              <a:xfrm>
                <a:off x="329327" y="1053232"/>
                <a:ext cx="103071" cy="92640"/>
              </a:xfrm>
              <a:prstGeom prst="ellipse">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B6AE8C7-673E-AC40-BF89-B4627179CC2A}"/>
                  </a:ext>
                </a:extLst>
              </p:cNvPr>
              <p:cNvCxnSpPr>
                <a:cxnSpLocks/>
              </p:cNvCxnSpPr>
              <p:nvPr/>
            </p:nvCxnSpPr>
            <p:spPr>
              <a:xfrm>
                <a:off x="369245" y="1099552"/>
                <a:ext cx="25070" cy="272430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6EC04CDB-A054-204B-8118-610724A04662}"/>
                  </a:ext>
                </a:extLst>
              </p:cNvPr>
              <p:cNvSpPr/>
              <p:nvPr/>
            </p:nvSpPr>
            <p:spPr>
              <a:xfrm>
                <a:off x="329325" y="2280375"/>
                <a:ext cx="103071" cy="92640"/>
              </a:xfrm>
              <a:prstGeom prst="ellipse">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B7BB869-5464-5541-B194-691C3BC86CA8}"/>
                  </a:ext>
                </a:extLst>
              </p:cNvPr>
              <p:cNvSpPr txBox="1"/>
              <p:nvPr/>
            </p:nvSpPr>
            <p:spPr>
              <a:xfrm>
                <a:off x="404096" y="2142029"/>
                <a:ext cx="715260" cy="369332"/>
              </a:xfrm>
              <a:prstGeom prst="rect">
                <a:avLst/>
              </a:prstGeom>
              <a:noFill/>
            </p:spPr>
            <p:txBody>
              <a:bodyPr wrap="none" rtlCol="0">
                <a:spAutoFit/>
              </a:bodyPr>
              <a:lstStyle/>
              <a:p>
                <a:r>
                  <a:rPr lang="en-US" b="1">
                    <a:solidFill>
                      <a:srgbClr val="10406A"/>
                    </a:solidFill>
                    <a:latin typeface="Montserrat" pitchFamily="2" charset="77"/>
                  </a:rPr>
                  <a:t>2017</a:t>
                </a:r>
              </a:p>
            </p:txBody>
          </p:sp>
          <p:sp>
            <p:nvSpPr>
              <p:cNvPr id="19" name="TextBox 18">
                <a:extLst>
                  <a:ext uri="{FF2B5EF4-FFF2-40B4-BE49-F238E27FC236}">
                    <a16:creationId xmlns:a16="http://schemas.microsoft.com/office/drawing/2014/main" id="{60B2AD65-2668-A147-9DA3-92D79834F635}"/>
                  </a:ext>
                </a:extLst>
              </p:cNvPr>
              <p:cNvSpPr txBox="1"/>
              <p:nvPr/>
            </p:nvSpPr>
            <p:spPr>
              <a:xfrm>
                <a:off x="467247" y="1228767"/>
                <a:ext cx="3223959" cy="538609"/>
              </a:xfrm>
              <a:prstGeom prst="rect">
                <a:avLst/>
              </a:prstGeom>
              <a:noFill/>
            </p:spPr>
            <p:txBody>
              <a:bodyPr wrap="none" rtlCol="0">
                <a:spAutoFit/>
              </a:bodyPr>
              <a:lstStyle/>
              <a:p>
                <a:r>
                  <a:rPr lang="en-US" sz="2900" b="1">
                    <a:ln>
                      <a:solidFill>
                        <a:srgbClr val="002060"/>
                      </a:solidFill>
                    </a:ln>
                    <a:noFill/>
                    <a:latin typeface="Montserrat" pitchFamily="2" charset="77"/>
                  </a:rPr>
                  <a:t>4,000USD/NĂM</a:t>
                </a:r>
              </a:p>
            </p:txBody>
          </p:sp>
          <p:sp>
            <p:nvSpPr>
              <p:cNvPr id="20" name="TextBox 19">
                <a:extLst>
                  <a:ext uri="{FF2B5EF4-FFF2-40B4-BE49-F238E27FC236}">
                    <a16:creationId xmlns:a16="http://schemas.microsoft.com/office/drawing/2014/main" id="{D9BA6F2A-37D3-9E40-9F40-BD5E753A1490}"/>
                  </a:ext>
                </a:extLst>
              </p:cNvPr>
              <p:cNvSpPr txBox="1"/>
              <p:nvPr/>
            </p:nvSpPr>
            <p:spPr>
              <a:xfrm>
                <a:off x="426370" y="1681351"/>
                <a:ext cx="3289683" cy="276999"/>
              </a:xfrm>
              <a:prstGeom prst="rect">
                <a:avLst/>
              </a:prstGeom>
              <a:noFill/>
            </p:spPr>
            <p:txBody>
              <a:bodyPr wrap="none" rtlCol="0">
                <a:spAutoFit/>
              </a:bodyPr>
              <a:lstStyle/>
              <a:p>
                <a:r>
                  <a:rPr lang="en-US" sz="1200" b="1">
                    <a:solidFill>
                      <a:srgbClr val="10406A"/>
                    </a:solidFill>
                    <a:latin typeface="Montserrat" pitchFamily="2" charset="77"/>
                  </a:rPr>
                  <a:t>THU NHẬP CỦA AFFLIATE MARKETING</a:t>
                </a:r>
              </a:p>
            </p:txBody>
          </p:sp>
          <p:sp>
            <p:nvSpPr>
              <p:cNvPr id="21" name="TextBox 20">
                <a:extLst>
                  <a:ext uri="{FF2B5EF4-FFF2-40B4-BE49-F238E27FC236}">
                    <a16:creationId xmlns:a16="http://schemas.microsoft.com/office/drawing/2014/main" id="{D9FFD5F7-9211-DC4E-A340-5197C33990B2}"/>
                  </a:ext>
                </a:extLst>
              </p:cNvPr>
              <p:cNvSpPr txBox="1"/>
              <p:nvPr/>
            </p:nvSpPr>
            <p:spPr>
              <a:xfrm>
                <a:off x="426370" y="1887817"/>
                <a:ext cx="2053767" cy="253916"/>
              </a:xfrm>
              <a:prstGeom prst="rect">
                <a:avLst/>
              </a:prstGeom>
              <a:noFill/>
            </p:spPr>
            <p:txBody>
              <a:bodyPr wrap="none" rtlCol="0">
                <a:spAutoFit/>
              </a:bodyPr>
              <a:lstStyle/>
              <a:p>
                <a:r>
                  <a:rPr lang="en-US" sz="1050" i="1">
                    <a:solidFill>
                      <a:srgbClr val="10406A"/>
                    </a:solidFill>
                    <a:latin typeface="Montserrat" pitchFamily="2" charset="77"/>
                  </a:rPr>
                  <a:t>Nguồn: Rakuten Marketing</a:t>
                </a:r>
              </a:p>
            </p:txBody>
          </p:sp>
          <p:sp>
            <p:nvSpPr>
              <p:cNvPr id="22" name="TextBox 21">
                <a:extLst>
                  <a:ext uri="{FF2B5EF4-FFF2-40B4-BE49-F238E27FC236}">
                    <a16:creationId xmlns:a16="http://schemas.microsoft.com/office/drawing/2014/main" id="{AB10DFFA-A727-D149-A629-10ABA50DC9D1}"/>
                  </a:ext>
                </a:extLst>
              </p:cNvPr>
              <p:cNvSpPr txBox="1"/>
              <p:nvPr/>
            </p:nvSpPr>
            <p:spPr>
              <a:xfrm>
                <a:off x="467247" y="2413042"/>
                <a:ext cx="4248279" cy="646331"/>
              </a:xfrm>
              <a:prstGeom prst="rect">
                <a:avLst/>
              </a:prstGeom>
              <a:noFill/>
            </p:spPr>
            <p:txBody>
              <a:bodyPr wrap="none" rtlCol="0">
                <a:spAutoFit/>
              </a:bodyPr>
              <a:lstStyle/>
              <a:p>
                <a:r>
                  <a:rPr lang="en-US" sz="3600" b="1">
                    <a:solidFill>
                      <a:srgbClr val="10406A"/>
                    </a:solidFill>
                    <a:latin typeface="Montserrat" pitchFamily="2" charset="77"/>
                  </a:rPr>
                  <a:t>46,000USD/NĂM</a:t>
                </a:r>
              </a:p>
            </p:txBody>
          </p:sp>
          <p:sp>
            <p:nvSpPr>
              <p:cNvPr id="23" name="TextBox 22">
                <a:extLst>
                  <a:ext uri="{FF2B5EF4-FFF2-40B4-BE49-F238E27FC236}">
                    <a16:creationId xmlns:a16="http://schemas.microsoft.com/office/drawing/2014/main" id="{6E6E16DD-AA1A-974F-BCEC-4856DC69A6D2}"/>
                  </a:ext>
                </a:extLst>
              </p:cNvPr>
              <p:cNvSpPr txBox="1"/>
              <p:nvPr/>
            </p:nvSpPr>
            <p:spPr>
              <a:xfrm>
                <a:off x="426370" y="2966053"/>
                <a:ext cx="4257897" cy="523220"/>
              </a:xfrm>
              <a:prstGeom prst="rect">
                <a:avLst/>
              </a:prstGeom>
              <a:noFill/>
            </p:spPr>
            <p:txBody>
              <a:bodyPr wrap="none" rtlCol="0">
                <a:spAutoFit/>
              </a:bodyPr>
              <a:lstStyle/>
              <a:p>
                <a:pPr algn="ctr"/>
                <a:r>
                  <a:rPr lang="en-US" sz="1400" b="1">
                    <a:solidFill>
                      <a:schemeClr val="accent5">
                        <a:lumMod val="60000"/>
                        <a:lumOff val="40000"/>
                      </a:schemeClr>
                    </a:solidFill>
                    <a:latin typeface="Montserrat" pitchFamily="2" charset="77"/>
                  </a:rPr>
                  <a:t>THU NHẬP CỦA CÁC AFFLIATE MARKETING</a:t>
                </a:r>
              </a:p>
              <a:p>
                <a:pPr algn="ctr"/>
                <a:r>
                  <a:rPr lang="en-US" sz="1400" b="1">
                    <a:solidFill>
                      <a:srgbClr val="10406A"/>
                    </a:solidFill>
                    <a:latin typeface="Montserrat" pitchFamily="2" charset="77"/>
                  </a:rPr>
                  <a:t>CÓ KỸ NĂNG VÀ KINH NGHIỆM</a:t>
                </a:r>
              </a:p>
            </p:txBody>
          </p:sp>
          <p:sp>
            <p:nvSpPr>
              <p:cNvPr id="24" name="TextBox 23">
                <a:extLst>
                  <a:ext uri="{FF2B5EF4-FFF2-40B4-BE49-F238E27FC236}">
                    <a16:creationId xmlns:a16="http://schemas.microsoft.com/office/drawing/2014/main" id="{C300D1C3-AD6C-364B-96DF-DBDFECF4CFFD}"/>
                  </a:ext>
                </a:extLst>
              </p:cNvPr>
              <p:cNvSpPr txBox="1"/>
              <p:nvPr/>
            </p:nvSpPr>
            <p:spPr>
              <a:xfrm>
                <a:off x="467247" y="3489273"/>
                <a:ext cx="1229824" cy="253916"/>
              </a:xfrm>
              <a:prstGeom prst="rect">
                <a:avLst/>
              </a:prstGeom>
              <a:noFill/>
            </p:spPr>
            <p:txBody>
              <a:bodyPr wrap="none" rtlCol="0">
                <a:spAutoFit/>
              </a:bodyPr>
              <a:lstStyle/>
              <a:p>
                <a:r>
                  <a:rPr lang="en-US" sz="1050" i="1">
                    <a:solidFill>
                      <a:srgbClr val="10406A"/>
                    </a:solidFill>
                    <a:latin typeface="Montserrat" pitchFamily="2" charset="77"/>
                  </a:rPr>
                  <a:t>Nguồn: VigLink</a:t>
                </a:r>
              </a:p>
            </p:txBody>
          </p:sp>
        </p:grpSp>
        <p:pic>
          <p:nvPicPr>
            <p:cNvPr id="29" name="Picture 28">
              <a:extLst>
                <a:ext uri="{FF2B5EF4-FFF2-40B4-BE49-F238E27FC236}">
                  <a16:creationId xmlns:a16="http://schemas.microsoft.com/office/drawing/2014/main" id="{EBA15413-090A-2E47-95FF-E753B86A5E2A}"/>
                </a:ext>
              </a:extLst>
            </p:cNvPr>
            <p:cNvPicPr>
              <a:picLocks noChangeAspect="1"/>
            </p:cNvPicPr>
            <p:nvPr/>
          </p:nvPicPr>
          <p:blipFill>
            <a:blip r:embed="rId3"/>
            <a:stretch>
              <a:fillRect/>
            </a:stretch>
          </p:blipFill>
          <p:spPr>
            <a:xfrm>
              <a:off x="4960526" y="920977"/>
              <a:ext cx="2600272" cy="2600272"/>
            </a:xfrm>
            <a:prstGeom prst="rect">
              <a:avLst/>
            </a:prstGeom>
          </p:spPr>
        </p:pic>
        <p:sp>
          <p:nvSpPr>
            <p:cNvPr id="30" name="TextBox 29">
              <a:extLst>
                <a:ext uri="{FF2B5EF4-FFF2-40B4-BE49-F238E27FC236}">
                  <a16:creationId xmlns:a16="http://schemas.microsoft.com/office/drawing/2014/main" id="{A93FA9E1-6A75-434A-9152-AE164E4D19E9}"/>
                </a:ext>
              </a:extLst>
            </p:cNvPr>
            <p:cNvSpPr txBox="1"/>
            <p:nvPr/>
          </p:nvSpPr>
          <p:spPr>
            <a:xfrm>
              <a:off x="7528544" y="1793535"/>
              <a:ext cx="4663456" cy="1066318"/>
            </a:xfrm>
            <a:prstGeom prst="rect">
              <a:avLst/>
            </a:prstGeom>
            <a:noFill/>
          </p:spPr>
          <p:txBody>
            <a:bodyPr wrap="none" rtlCol="0">
              <a:spAutoFit/>
            </a:bodyPr>
            <a:lstStyle/>
            <a:p>
              <a:pPr>
                <a:lnSpc>
                  <a:spcPct val="150000"/>
                </a:lnSpc>
              </a:pPr>
              <a:r>
                <a:rPr lang="en-US" sz="1400" b="1">
                  <a:solidFill>
                    <a:srgbClr val="10406A"/>
                  </a:solidFill>
                  <a:latin typeface="Montserrat" pitchFamily="2" charset="77"/>
                </a:rPr>
                <a:t>Pat Flynn</a:t>
              </a:r>
            </a:p>
            <a:p>
              <a:pPr>
                <a:lnSpc>
                  <a:spcPct val="150000"/>
                </a:lnSpc>
              </a:pPr>
              <a:r>
                <a:rPr lang="en-US" sz="1400">
                  <a:solidFill>
                    <a:srgbClr val="10406A"/>
                  </a:solidFill>
                  <a:latin typeface="Montserrat" pitchFamily="2" charset="77"/>
                </a:rPr>
                <a:t>Chủ sở hữu trang web </a:t>
              </a:r>
              <a:r>
                <a:rPr lang="en-US" sz="1400" b="1">
                  <a:solidFill>
                    <a:srgbClr val="10406A"/>
                  </a:solidFill>
                  <a:latin typeface="Montserrat" pitchFamily="2" charset="77"/>
                </a:rPr>
                <a:t>Smart Passive Income</a:t>
              </a:r>
            </a:p>
            <a:p>
              <a:pPr>
                <a:lnSpc>
                  <a:spcPct val="150000"/>
                </a:lnSpc>
              </a:pPr>
              <a:r>
                <a:rPr lang="en-US" sz="1400">
                  <a:solidFill>
                    <a:srgbClr val="10406A"/>
                  </a:solidFill>
                  <a:latin typeface="Montserrat" pitchFamily="2" charset="77"/>
                </a:rPr>
                <a:t>Đã kiếm được </a:t>
              </a:r>
              <a:r>
                <a:rPr lang="en-US" sz="1600" b="1">
                  <a:solidFill>
                    <a:srgbClr val="10406A"/>
                  </a:solidFill>
                  <a:latin typeface="Montserrat" pitchFamily="2" charset="77"/>
                </a:rPr>
                <a:t>hơn 2,000,000USD </a:t>
              </a:r>
              <a:r>
                <a:rPr lang="en-US" sz="1400">
                  <a:solidFill>
                    <a:srgbClr val="10406A"/>
                  </a:solidFill>
                  <a:latin typeface="Montserrat" pitchFamily="2" charset="77"/>
                </a:rPr>
                <a:t>từ năm 2010</a:t>
              </a:r>
            </a:p>
          </p:txBody>
        </p:sp>
      </p:grpSp>
      <p:sp>
        <p:nvSpPr>
          <p:cNvPr id="32" name="TextBox 31">
            <a:extLst>
              <a:ext uri="{FF2B5EF4-FFF2-40B4-BE49-F238E27FC236}">
                <a16:creationId xmlns:a16="http://schemas.microsoft.com/office/drawing/2014/main" id="{95D7FE8E-5FDC-4A47-A560-3961ADDEA1CC}"/>
              </a:ext>
            </a:extLst>
          </p:cNvPr>
          <p:cNvSpPr txBox="1"/>
          <p:nvPr/>
        </p:nvSpPr>
        <p:spPr>
          <a:xfrm>
            <a:off x="155110" y="3979520"/>
            <a:ext cx="11881779" cy="2050818"/>
          </a:xfrm>
          <a:prstGeom prst="rect">
            <a:avLst/>
          </a:prstGeom>
          <a:noFill/>
        </p:spPr>
        <p:txBody>
          <a:bodyPr wrap="none" rtlCol="0">
            <a:spAutoFit/>
          </a:bodyPr>
          <a:lstStyle/>
          <a:p>
            <a:pPr algn="ctr">
              <a:lnSpc>
                <a:spcPct val="150000"/>
              </a:lnSpc>
            </a:pPr>
            <a:r>
              <a:rPr lang="en-US" sz="2800" b="1" i="1">
                <a:solidFill>
                  <a:schemeClr val="accent5">
                    <a:lumMod val="60000"/>
                    <a:lumOff val="40000"/>
                  </a:schemeClr>
                </a:solidFill>
                <a:latin typeface="Montserrat ExtraBold" pitchFamily="2" charset="77"/>
              </a:rPr>
              <a:t>KẾT QUẢ NGHIÊN CỨU THẾ GIỚI KHẢ QUAN LÀ THẾ</a:t>
            </a:r>
          </a:p>
          <a:p>
            <a:pPr algn="ctr">
              <a:lnSpc>
                <a:spcPct val="150000"/>
              </a:lnSpc>
            </a:pPr>
            <a:r>
              <a:rPr lang="en-US" sz="3200" b="1">
                <a:solidFill>
                  <a:srgbClr val="10406A"/>
                </a:solidFill>
                <a:latin typeface="Montserrat ExtraBold" pitchFamily="2" charset="77"/>
              </a:rPr>
              <a:t>CÒN TẠI VIỆT NAM</a:t>
            </a:r>
          </a:p>
          <a:p>
            <a:pPr algn="ctr">
              <a:lnSpc>
                <a:spcPct val="150000"/>
              </a:lnSpc>
            </a:pPr>
            <a:r>
              <a:rPr lang="en-US" sz="2800" b="1" i="1">
                <a:solidFill>
                  <a:schemeClr val="accent5">
                    <a:lumMod val="60000"/>
                    <a:lumOff val="40000"/>
                  </a:schemeClr>
                </a:solidFill>
                <a:latin typeface="Montserrat ExtraBold" pitchFamily="2" charset="77"/>
              </a:rPr>
              <a:t>CÁC AFFILIATE MARKETING CÓ LÀM ĐƯỢC ĐIỀU ĐÓ KHÔNG?</a:t>
            </a:r>
          </a:p>
        </p:txBody>
      </p:sp>
    </p:spTree>
    <p:extLst>
      <p:ext uri="{BB962C8B-B14F-4D97-AF65-F5344CB8AC3E}">
        <p14:creationId xmlns:p14="http://schemas.microsoft.com/office/powerpoint/2010/main" val="1095414643"/>
      </p:ext>
    </p:extLst>
  </p:cSld>
  <p:clrMapOvr>
    <a:masterClrMapping/>
  </p:clrMapOvr>
  <mc:AlternateContent xmlns:mc="http://schemas.openxmlformats.org/markup-compatibility/2006" xmlns:p14="http://schemas.microsoft.com/office/powerpoint/2010/main">
    <mc:Choice Requires="p14">
      <p:transition p14:dur="10" advClick="0" advTm="3600000">
        <p:push dir="u"/>
      </p:transition>
    </mc:Choice>
    <mc:Fallback xmlns="">
      <p:transition advClick="0" advTm="3600000">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6D693AA-9B76-DA45-A150-1E545E9C462D}"/>
              </a:ext>
            </a:extLst>
          </p:cNvPr>
          <p:cNvPicPr>
            <a:picLocks noChangeAspect="1"/>
          </p:cNvPicPr>
          <p:nvPr/>
        </p:nvPicPr>
        <p:blipFill rotWithShape="1">
          <a:blip r:embed="rId2"/>
          <a:srcRect l="-79" t="10637" r="79" b="5114"/>
          <a:stretch/>
        </p:blipFill>
        <p:spPr>
          <a:xfrm>
            <a:off x="-18315" y="0"/>
            <a:ext cx="12210316" cy="6858000"/>
          </a:xfrm>
          <a:prstGeom prst="rect">
            <a:avLst/>
          </a:prstGeom>
        </p:spPr>
      </p:pic>
      <p:grpSp>
        <p:nvGrpSpPr>
          <p:cNvPr id="4" name="Group 3">
            <a:extLst>
              <a:ext uri="{FF2B5EF4-FFF2-40B4-BE49-F238E27FC236}">
                <a16:creationId xmlns:a16="http://schemas.microsoft.com/office/drawing/2014/main" id="{1D0DAF0D-DF06-2645-B75F-C93BCAC073D6}"/>
              </a:ext>
            </a:extLst>
          </p:cNvPr>
          <p:cNvGrpSpPr/>
          <p:nvPr/>
        </p:nvGrpSpPr>
        <p:grpSpPr>
          <a:xfrm>
            <a:off x="0" y="-2006601"/>
            <a:ext cx="12192000" cy="712520"/>
            <a:chOff x="0" y="-1"/>
            <a:chExt cx="12192000" cy="712520"/>
          </a:xfrm>
        </p:grpSpPr>
        <p:grpSp>
          <p:nvGrpSpPr>
            <p:cNvPr id="5" name="Group 4">
              <a:extLst>
                <a:ext uri="{FF2B5EF4-FFF2-40B4-BE49-F238E27FC236}">
                  <a16:creationId xmlns:a16="http://schemas.microsoft.com/office/drawing/2014/main" id="{32AAC03B-819A-DF47-B3F5-1FE34E8AD693}"/>
                </a:ext>
              </a:extLst>
            </p:cNvPr>
            <p:cNvGrpSpPr/>
            <p:nvPr/>
          </p:nvGrpSpPr>
          <p:grpSpPr>
            <a:xfrm>
              <a:off x="0" y="-1"/>
              <a:ext cx="12192000" cy="712520"/>
              <a:chOff x="0" y="-1"/>
              <a:chExt cx="12192000" cy="712520"/>
            </a:xfrm>
          </p:grpSpPr>
          <p:sp>
            <p:nvSpPr>
              <p:cNvPr id="11" name="Rectangle 10">
                <a:extLst>
                  <a:ext uri="{FF2B5EF4-FFF2-40B4-BE49-F238E27FC236}">
                    <a16:creationId xmlns:a16="http://schemas.microsoft.com/office/drawing/2014/main" id="{CBC5A218-F4D1-D241-88E5-4FD4AC7D06C9}"/>
                  </a:ext>
                </a:extLst>
              </p:cNvPr>
              <p:cNvSpPr/>
              <p:nvPr/>
            </p:nvSpPr>
            <p:spPr>
              <a:xfrm>
                <a:off x="0" y="1"/>
                <a:ext cx="12192000" cy="712518"/>
              </a:xfrm>
              <a:prstGeom prst="rect">
                <a:avLst/>
              </a:prstGeom>
              <a:solidFill>
                <a:srgbClr val="10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95A386B-CFD7-2844-B63D-6F56146180B6}"/>
                  </a:ext>
                </a:extLst>
              </p:cNvPr>
              <p:cNvPicPr>
                <a:picLocks noChangeAspect="1"/>
              </p:cNvPicPr>
              <p:nvPr/>
            </p:nvPicPr>
            <p:blipFill>
              <a:blip r:embed="rId3"/>
              <a:stretch>
                <a:fillRect/>
              </a:stretch>
            </p:blipFill>
            <p:spPr>
              <a:xfrm>
                <a:off x="0" y="-1"/>
                <a:ext cx="761726" cy="712519"/>
              </a:xfrm>
              <a:prstGeom prst="rect">
                <a:avLst/>
              </a:prstGeom>
            </p:spPr>
          </p:pic>
        </p:grpSp>
        <p:sp>
          <p:nvSpPr>
            <p:cNvPr id="6" name="TextBox 5">
              <a:extLst>
                <a:ext uri="{FF2B5EF4-FFF2-40B4-BE49-F238E27FC236}">
                  <a16:creationId xmlns:a16="http://schemas.microsoft.com/office/drawing/2014/main" id="{E69C65F8-F742-EE4A-AD42-4D15B094DED8}"/>
                </a:ext>
              </a:extLst>
            </p:cNvPr>
            <p:cNvSpPr txBox="1"/>
            <p:nvPr/>
          </p:nvSpPr>
          <p:spPr>
            <a:xfrm>
              <a:off x="1030146" y="202369"/>
              <a:ext cx="1640193" cy="307777"/>
            </a:xfrm>
            <a:prstGeom prst="rect">
              <a:avLst/>
            </a:prstGeom>
            <a:noFill/>
          </p:spPr>
          <p:txBody>
            <a:bodyPr wrap="square" rtlCol="0">
              <a:spAutoFit/>
            </a:bodyPr>
            <a:lstStyle/>
            <a:p>
              <a:pPr algn="ctr"/>
              <a:r>
                <a:rPr lang="en-US" sz="1400" b="1">
                  <a:solidFill>
                    <a:schemeClr val="bg1"/>
                  </a:solidFill>
                  <a:latin typeface="Montserrat" pitchFamily="2" charset="77"/>
                </a:rPr>
                <a:t>TRANG CHỦ</a:t>
              </a:r>
            </a:p>
          </p:txBody>
        </p:sp>
        <p:sp>
          <p:nvSpPr>
            <p:cNvPr id="7" name="TextBox 6">
              <a:extLst>
                <a:ext uri="{FF2B5EF4-FFF2-40B4-BE49-F238E27FC236}">
                  <a16:creationId xmlns:a16="http://schemas.microsoft.com/office/drawing/2014/main" id="{12FEE326-CB69-3A44-AD4F-419758DD580D}"/>
                </a:ext>
              </a:extLst>
            </p:cNvPr>
            <p:cNvSpPr txBox="1"/>
            <p:nvPr/>
          </p:nvSpPr>
          <p:spPr>
            <a:xfrm>
              <a:off x="3404885" y="202368"/>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CÂU CHUYỆN</a:t>
              </a:r>
            </a:p>
          </p:txBody>
        </p:sp>
        <p:sp>
          <p:nvSpPr>
            <p:cNvPr id="8" name="TextBox 7">
              <a:extLst>
                <a:ext uri="{FF2B5EF4-FFF2-40B4-BE49-F238E27FC236}">
                  <a16:creationId xmlns:a16="http://schemas.microsoft.com/office/drawing/2014/main" id="{3C2EA426-DCC3-7246-87AC-6C6B35EA4A31}"/>
                </a:ext>
              </a:extLst>
            </p:cNvPr>
            <p:cNvSpPr txBox="1"/>
            <p:nvPr/>
          </p:nvSpPr>
          <p:spPr>
            <a:xfrm>
              <a:off x="5779624" y="202367"/>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PHẢN HỒI</a:t>
              </a:r>
            </a:p>
          </p:txBody>
        </p:sp>
        <p:sp>
          <p:nvSpPr>
            <p:cNvPr id="9" name="TextBox 8">
              <a:extLst>
                <a:ext uri="{FF2B5EF4-FFF2-40B4-BE49-F238E27FC236}">
                  <a16:creationId xmlns:a16="http://schemas.microsoft.com/office/drawing/2014/main" id="{F7AC98DA-B07A-5A4C-88F6-26A140F2A658}"/>
                </a:ext>
              </a:extLst>
            </p:cNvPr>
            <p:cNvSpPr txBox="1"/>
            <p:nvPr/>
          </p:nvSpPr>
          <p:spPr>
            <a:xfrm>
              <a:off x="8165715" y="94645"/>
              <a:ext cx="1640193" cy="523220"/>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THÔNG TIN KHÓA HỌC</a:t>
              </a:r>
            </a:p>
          </p:txBody>
        </p:sp>
        <p:sp>
          <p:nvSpPr>
            <p:cNvPr id="10" name="Rounded Rectangle 9">
              <a:extLst>
                <a:ext uri="{FF2B5EF4-FFF2-40B4-BE49-F238E27FC236}">
                  <a16:creationId xmlns:a16="http://schemas.microsoft.com/office/drawing/2014/main" id="{F565F631-2513-914C-8C9D-ACFBC2423E23}"/>
                </a:ext>
              </a:extLst>
            </p:cNvPr>
            <p:cNvSpPr/>
            <p:nvPr/>
          </p:nvSpPr>
          <p:spPr>
            <a:xfrm>
              <a:off x="10333409" y="203225"/>
              <a:ext cx="1331089" cy="307777"/>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0406A"/>
                  </a:solidFill>
                  <a:latin typeface="Montserrat" pitchFamily="2" charset="77"/>
                </a:rPr>
                <a:t>ĐĂNG KÝ</a:t>
              </a:r>
            </a:p>
          </p:txBody>
        </p:sp>
      </p:grpSp>
      <p:grpSp>
        <p:nvGrpSpPr>
          <p:cNvPr id="22" name="Group 21">
            <a:extLst>
              <a:ext uri="{FF2B5EF4-FFF2-40B4-BE49-F238E27FC236}">
                <a16:creationId xmlns:a16="http://schemas.microsoft.com/office/drawing/2014/main" id="{2D3B8AE9-0E9B-BA45-A9A6-ED0F2DA78DB9}"/>
              </a:ext>
            </a:extLst>
          </p:cNvPr>
          <p:cNvGrpSpPr/>
          <p:nvPr/>
        </p:nvGrpSpPr>
        <p:grpSpPr>
          <a:xfrm>
            <a:off x="60224" y="635000"/>
            <a:ext cx="12071553" cy="1948070"/>
            <a:chOff x="205135" y="914400"/>
            <a:chExt cx="12071553" cy="1948070"/>
          </a:xfrm>
        </p:grpSpPr>
        <p:sp>
          <p:nvSpPr>
            <p:cNvPr id="13" name="TextBox 12">
              <a:extLst>
                <a:ext uri="{FF2B5EF4-FFF2-40B4-BE49-F238E27FC236}">
                  <a16:creationId xmlns:a16="http://schemas.microsoft.com/office/drawing/2014/main" id="{7C4628B0-E16A-124F-8A21-45EE681DAE3F}"/>
                </a:ext>
              </a:extLst>
            </p:cNvPr>
            <p:cNvSpPr txBox="1"/>
            <p:nvPr/>
          </p:nvSpPr>
          <p:spPr>
            <a:xfrm>
              <a:off x="205135" y="1232476"/>
              <a:ext cx="4581703" cy="954107"/>
            </a:xfrm>
            <a:prstGeom prst="rect">
              <a:avLst/>
            </a:prstGeom>
            <a:noFill/>
          </p:spPr>
          <p:txBody>
            <a:bodyPr wrap="none" rtlCol="0">
              <a:spAutoFit/>
            </a:bodyPr>
            <a:lstStyle/>
            <a:p>
              <a:r>
                <a:rPr lang="en-US" sz="2800" b="1">
                  <a:solidFill>
                    <a:schemeClr val="bg1"/>
                  </a:solidFill>
                  <a:latin typeface="Montserrat" pitchFamily="2" charset="77"/>
                </a:rPr>
                <a:t>BÁO CÁO DIGITAL 2022</a:t>
              </a:r>
            </a:p>
            <a:p>
              <a:r>
                <a:rPr lang="en-US" sz="2800" b="1">
                  <a:solidFill>
                    <a:schemeClr val="bg1"/>
                  </a:solidFill>
                  <a:latin typeface="Montserrat" pitchFamily="2" charset="77"/>
                </a:rPr>
                <a:t>TẠI VIỆT NAM</a:t>
              </a:r>
            </a:p>
          </p:txBody>
        </p:sp>
        <p:sp>
          <p:nvSpPr>
            <p:cNvPr id="14" name="TextBox 13">
              <a:extLst>
                <a:ext uri="{FF2B5EF4-FFF2-40B4-BE49-F238E27FC236}">
                  <a16:creationId xmlns:a16="http://schemas.microsoft.com/office/drawing/2014/main" id="{22756B16-E99E-614D-96E8-B67D5F476FE4}"/>
                </a:ext>
              </a:extLst>
            </p:cNvPr>
            <p:cNvSpPr txBox="1"/>
            <p:nvPr/>
          </p:nvSpPr>
          <p:spPr>
            <a:xfrm>
              <a:off x="205135" y="2135328"/>
              <a:ext cx="3021981" cy="369332"/>
            </a:xfrm>
            <a:prstGeom prst="rect">
              <a:avLst/>
            </a:prstGeom>
            <a:noFill/>
          </p:spPr>
          <p:txBody>
            <a:bodyPr wrap="none" rtlCol="0">
              <a:spAutoFit/>
            </a:bodyPr>
            <a:lstStyle/>
            <a:p>
              <a:r>
                <a:rPr lang="en-US" i="1">
                  <a:solidFill>
                    <a:schemeClr val="bg1"/>
                  </a:solidFill>
                  <a:latin typeface="Montserrat" pitchFamily="2" charset="77"/>
                </a:rPr>
                <a:t>Nguồn: Brands Vietnam</a:t>
              </a:r>
            </a:p>
          </p:txBody>
        </p:sp>
        <p:cxnSp>
          <p:nvCxnSpPr>
            <p:cNvPr id="16" name="Straight Connector 15">
              <a:extLst>
                <a:ext uri="{FF2B5EF4-FFF2-40B4-BE49-F238E27FC236}">
                  <a16:creationId xmlns:a16="http://schemas.microsoft.com/office/drawing/2014/main" id="{78566AD4-B0DF-7D46-9162-E45621D23623}"/>
                </a:ext>
              </a:extLst>
            </p:cNvPr>
            <p:cNvCxnSpPr>
              <a:cxnSpLocks/>
            </p:cNvCxnSpPr>
            <p:nvPr/>
          </p:nvCxnSpPr>
          <p:spPr>
            <a:xfrm>
              <a:off x="4786838" y="914400"/>
              <a:ext cx="0" cy="194807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FB08ECA-E6E6-F046-B39C-503D159E3440}"/>
                </a:ext>
              </a:extLst>
            </p:cNvPr>
            <p:cNvSpPr txBox="1"/>
            <p:nvPr/>
          </p:nvSpPr>
          <p:spPr>
            <a:xfrm>
              <a:off x="4813480" y="914400"/>
              <a:ext cx="1846980" cy="523220"/>
            </a:xfrm>
            <a:prstGeom prst="rect">
              <a:avLst/>
            </a:prstGeom>
            <a:noFill/>
          </p:spPr>
          <p:txBody>
            <a:bodyPr wrap="none" rtlCol="0">
              <a:spAutoFit/>
            </a:bodyPr>
            <a:lstStyle/>
            <a:p>
              <a:r>
                <a:rPr lang="en-US" sz="2800" b="1">
                  <a:solidFill>
                    <a:schemeClr val="bg1"/>
                  </a:solidFill>
                  <a:latin typeface="Montserrat" pitchFamily="2" charset="77"/>
                </a:rPr>
                <a:t>72,1 triệu</a:t>
              </a:r>
            </a:p>
          </p:txBody>
        </p:sp>
        <p:sp>
          <p:nvSpPr>
            <p:cNvPr id="18" name="TextBox 17">
              <a:extLst>
                <a:ext uri="{FF2B5EF4-FFF2-40B4-BE49-F238E27FC236}">
                  <a16:creationId xmlns:a16="http://schemas.microsoft.com/office/drawing/2014/main" id="{BA7F63AF-BF38-3048-91CF-054329592009}"/>
                </a:ext>
              </a:extLst>
            </p:cNvPr>
            <p:cNvSpPr txBox="1"/>
            <p:nvPr/>
          </p:nvSpPr>
          <p:spPr>
            <a:xfrm>
              <a:off x="4824007" y="1340198"/>
              <a:ext cx="2581156" cy="369332"/>
            </a:xfrm>
            <a:prstGeom prst="rect">
              <a:avLst/>
            </a:prstGeom>
            <a:noFill/>
          </p:spPr>
          <p:txBody>
            <a:bodyPr wrap="none" rtlCol="0">
              <a:spAutoFit/>
            </a:bodyPr>
            <a:lstStyle/>
            <a:p>
              <a:r>
                <a:rPr lang="en-US">
                  <a:solidFill>
                    <a:schemeClr val="bg1"/>
                  </a:solidFill>
                  <a:latin typeface="Montserrat" pitchFamily="2" charset="77"/>
                </a:rPr>
                <a:t>Người dùng Internet</a:t>
              </a:r>
            </a:p>
          </p:txBody>
        </p:sp>
        <p:sp>
          <p:nvSpPr>
            <p:cNvPr id="19" name="TextBox 18">
              <a:extLst>
                <a:ext uri="{FF2B5EF4-FFF2-40B4-BE49-F238E27FC236}">
                  <a16:creationId xmlns:a16="http://schemas.microsoft.com/office/drawing/2014/main" id="{5D101F9A-FC89-FD46-A1A1-19D7D471EA50}"/>
                </a:ext>
              </a:extLst>
            </p:cNvPr>
            <p:cNvSpPr txBox="1"/>
            <p:nvPr/>
          </p:nvSpPr>
          <p:spPr>
            <a:xfrm>
              <a:off x="4824007" y="1863418"/>
              <a:ext cx="4233851" cy="523220"/>
            </a:xfrm>
            <a:prstGeom prst="rect">
              <a:avLst/>
            </a:prstGeom>
            <a:noFill/>
          </p:spPr>
          <p:txBody>
            <a:bodyPr wrap="none" rtlCol="0">
              <a:spAutoFit/>
            </a:bodyPr>
            <a:lstStyle/>
            <a:p>
              <a:r>
                <a:rPr lang="en-US" sz="2800" b="1">
                  <a:solidFill>
                    <a:schemeClr val="bg1"/>
                  </a:solidFill>
                  <a:latin typeface="Montserrat" pitchFamily="2" charset="77"/>
                </a:rPr>
                <a:t>6 tiếng 38 phút/ ngày</a:t>
              </a:r>
            </a:p>
          </p:txBody>
        </p:sp>
        <p:sp>
          <p:nvSpPr>
            <p:cNvPr id="20" name="TextBox 19">
              <a:extLst>
                <a:ext uri="{FF2B5EF4-FFF2-40B4-BE49-F238E27FC236}">
                  <a16:creationId xmlns:a16="http://schemas.microsoft.com/office/drawing/2014/main" id="{6F709F47-BCD5-464E-ABC2-45EC456823D1}"/>
                </a:ext>
              </a:extLst>
            </p:cNvPr>
            <p:cNvSpPr txBox="1"/>
            <p:nvPr/>
          </p:nvSpPr>
          <p:spPr>
            <a:xfrm>
              <a:off x="4824007" y="2337209"/>
              <a:ext cx="7452681" cy="369332"/>
            </a:xfrm>
            <a:prstGeom prst="rect">
              <a:avLst/>
            </a:prstGeom>
            <a:noFill/>
          </p:spPr>
          <p:txBody>
            <a:bodyPr wrap="none" rtlCol="0">
              <a:spAutoFit/>
            </a:bodyPr>
            <a:lstStyle/>
            <a:p>
              <a:r>
                <a:rPr lang="en-US">
                  <a:solidFill>
                    <a:schemeClr val="bg1"/>
                  </a:solidFill>
                  <a:latin typeface="Montserrat" pitchFamily="2" charset="77"/>
                </a:rPr>
                <a:t>Thời gian online cho các hoạt động ở mạng xã hội, xem phim,…</a:t>
              </a:r>
            </a:p>
          </p:txBody>
        </p:sp>
      </p:grpSp>
      <p:sp>
        <p:nvSpPr>
          <p:cNvPr id="23" name="Rounded Rectangle 22">
            <a:extLst>
              <a:ext uri="{FF2B5EF4-FFF2-40B4-BE49-F238E27FC236}">
                <a16:creationId xmlns:a16="http://schemas.microsoft.com/office/drawing/2014/main" id="{E2E8EE7C-6E94-4E41-8F07-B6E6A952FB5C}"/>
              </a:ext>
            </a:extLst>
          </p:cNvPr>
          <p:cNvSpPr/>
          <p:nvPr/>
        </p:nvSpPr>
        <p:spPr>
          <a:xfrm>
            <a:off x="1386977" y="2810035"/>
            <a:ext cx="9418044" cy="3498764"/>
          </a:xfrm>
          <a:prstGeom prst="round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Montserrat" pitchFamily="2" charset="77"/>
              </a:rPr>
              <a:t>Dư âm “siêu bão” Covid khiến nhiều người phải đối mặt với sự suy thoái kinh tế và cạnh tranh </a:t>
            </a:r>
          </a:p>
          <a:p>
            <a:pPr algn="ctr"/>
            <a:r>
              <a:rPr lang="en-US" sz="1400">
                <a:solidFill>
                  <a:schemeClr val="bg1"/>
                </a:solidFill>
                <a:latin typeface="Montserrat" pitchFamily="2" charset="77"/>
              </a:rPr>
              <a:t>khốc liệt. Tuy nhiên, “siêu bão” này cũng đã thúc đẩy sự đổi mới và ẩn chứa nhiều cơ hội triển vọng. </a:t>
            </a:r>
          </a:p>
          <a:p>
            <a:pPr algn="ctr"/>
            <a:r>
              <a:rPr lang="en-US" sz="1400">
                <a:solidFill>
                  <a:schemeClr val="bg1"/>
                </a:solidFill>
                <a:latin typeface="Montserrat" pitchFamily="2" charset="77"/>
              </a:rPr>
              <a:t> </a:t>
            </a:r>
          </a:p>
          <a:p>
            <a:pPr algn="ctr"/>
            <a:r>
              <a:rPr lang="en-US" sz="1400">
                <a:solidFill>
                  <a:schemeClr val="bg1"/>
                </a:solidFill>
                <a:latin typeface="Montserrat" pitchFamily="2" charset="77"/>
              </a:rPr>
              <a:t>Thị trường mua sắm trực tuyến nở rộ, mạng xã hội trở nên thịnh hành và sự tiến bộ đáng kinh ngạc của công nghệ đã mở ra những cánh cửa đầy tiềm năng cho các mô hình sáng tạo kinh doanh. </a:t>
            </a:r>
          </a:p>
          <a:p>
            <a:pPr algn="ctr"/>
            <a:r>
              <a:rPr lang="en-US" sz="1400">
                <a:solidFill>
                  <a:schemeClr val="bg1"/>
                </a:solidFill>
                <a:latin typeface="Montserrat" pitchFamily="2" charset="77"/>
              </a:rPr>
              <a:t>Nhiều doanh nhân thông minh đã nhìn thấy cơ hội trong khó khăn này. Họ đã thích ứng bằng cách tìm kiếm và tận dụng các lĩnh vực mới để phát triển kinh doanh và tạo ra giá trị độc đáo. </a:t>
            </a:r>
          </a:p>
          <a:p>
            <a:pPr algn="ctr"/>
            <a:r>
              <a:rPr lang="en-US" sz="1400">
                <a:solidFill>
                  <a:schemeClr val="bg1"/>
                </a:solidFill>
                <a:latin typeface="Montserrat" pitchFamily="2" charset="77"/>
              </a:rPr>
              <a:t> </a:t>
            </a:r>
          </a:p>
          <a:p>
            <a:pPr algn="ctr"/>
            <a:r>
              <a:rPr lang="en-US" sz="1400" b="1" i="1">
                <a:solidFill>
                  <a:schemeClr val="bg1"/>
                </a:solidFill>
                <a:latin typeface="Montserrat" pitchFamily="2" charset="77"/>
              </a:rPr>
              <a:t>Cơ hội trong tầm tay, câu hỏi đặt ra là bạn đã chuẩn bị đủ để đối mặt với "bão"?</a:t>
            </a:r>
            <a:endParaRPr lang="en-US" sz="1400" b="1">
              <a:solidFill>
                <a:schemeClr val="bg1"/>
              </a:solidFill>
              <a:latin typeface="Montserrat" pitchFamily="2" charset="77"/>
            </a:endParaRPr>
          </a:p>
          <a:p>
            <a:pPr algn="ctr"/>
            <a:r>
              <a:rPr lang="en-US" sz="1400" b="1" i="1">
                <a:solidFill>
                  <a:schemeClr val="bg1"/>
                </a:solidFill>
                <a:latin typeface="Montserrat" pitchFamily="2" charset="77"/>
              </a:rPr>
              <a:t>Khi làn sóng layoff (sa thải) đang lan rộng, bạn sẽ làm gì để đứng vững và phục hồi mạnh mẽ?</a:t>
            </a:r>
            <a:endParaRPr lang="en-US" sz="1400" b="1">
              <a:solidFill>
                <a:schemeClr val="bg1"/>
              </a:solidFill>
              <a:latin typeface="Montserrat" pitchFamily="2" charset="77"/>
            </a:endParaRPr>
          </a:p>
          <a:p>
            <a:pPr algn="ctr"/>
            <a:r>
              <a:rPr lang="en-US" sz="1400" b="1" i="1">
                <a:solidFill>
                  <a:schemeClr val="bg1"/>
                </a:solidFill>
                <a:latin typeface="Montserrat" pitchFamily="2" charset="77"/>
              </a:rPr>
              <a:t>Khi cuộc cách mạng số hóa đang bắt đầu, bạn đã sẵn sàng để nhanh chóng thích nghi?</a:t>
            </a:r>
            <a:endParaRPr lang="en-US" sz="1400" b="1">
              <a:solidFill>
                <a:schemeClr val="bg1"/>
              </a:solidFill>
              <a:latin typeface="Montserrat" pitchFamily="2" charset="77"/>
            </a:endParaRPr>
          </a:p>
          <a:p>
            <a:pPr algn="ctr"/>
            <a:r>
              <a:rPr lang="en-US" sz="1400">
                <a:solidFill>
                  <a:schemeClr val="bg1"/>
                </a:solidFill>
                <a:latin typeface="Montserrat" pitchFamily="2" charset="77"/>
              </a:rPr>
              <a:t> </a:t>
            </a:r>
          </a:p>
          <a:p>
            <a:pPr algn="ctr"/>
            <a:r>
              <a:rPr lang="en-US" sz="1600" b="1">
                <a:solidFill>
                  <a:schemeClr val="bg1"/>
                </a:solidFill>
                <a:latin typeface="Montserrat" pitchFamily="2" charset="77"/>
              </a:rPr>
              <a:t>HÃY TÌM GIẢI ĐÁP CHO CHÍNH BẠN TẠI BEAUTY COACH ACADEMY.</a:t>
            </a:r>
          </a:p>
          <a:p>
            <a:pPr algn="ctr"/>
            <a:r>
              <a:rPr lang="en-US" sz="1600" b="1">
                <a:solidFill>
                  <a:schemeClr val="bg1"/>
                </a:solidFill>
                <a:latin typeface="Montserrat" pitchFamily="2" charset="77"/>
              </a:rPr>
              <a:t>CHÚNG TÔI SẼ CUNG CẤP GIẢI PHÁP CHO MỘT THẾ HỆ DẪN ĐẦU XU HƯỚNG MỚI.</a:t>
            </a:r>
          </a:p>
        </p:txBody>
      </p:sp>
    </p:spTree>
    <p:extLst>
      <p:ext uri="{BB962C8B-B14F-4D97-AF65-F5344CB8AC3E}">
        <p14:creationId xmlns:p14="http://schemas.microsoft.com/office/powerpoint/2010/main" val="4163104444"/>
      </p:ext>
    </p:extLst>
  </p:cSld>
  <p:clrMapOvr>
    <a:masterClrMapping/>
  </p:clrMapOvr>
  <mc:AlternateContent xmlns:mc="http://schemas.openxmlformats.org/markup-compatibility/2006" xmlns:p14="http://schemas.microsoft.com/office/powerpoint/2010/main">
    <mc:Choice Requires="p14">
      <p:transition p14:dur="10" advClick="0" advTm="3600000">
        <p:push dir="u"/>
      </p:transition>
    </mc:Choice>
    <mc:Fallback xmlns="">
      <p:transition advClick="0" advTm="3600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ppt_y</p:attrName>
                                        </p:attrNameLst>
                                      </p:cBhvr>
                                      <p:tavLst>
                                        <p:tav tm="0">
                                          <p:val>
                                            <p:strVal val="#ppt_y+#ppt_h*1.125000"/>
                                          </p:val>
                                        </p:tav>
                                        <p:tav tm="100000">
                                          <p:val>
                                            <p:strVal val="#ppt_y"/>
                                          </p:val>
                                        </p:tav>
                                      </p:tavLst>
                                    </p:anim>
                                    <p:animEffect transition="in" filter="wipe(up)">
                                      <p:cBhvr>
                                        <p:cTn id="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D35E426-2F5D-E04B-84CC-211550983029}"/>
              </a:ext>
            </a:extLst>
          </p:cNvPr>
          <p:cNvGrpSpPr/>
          <p:nvPr/>
        </p:nvGrpSpPr>
        <p:grpSpPr>
          <a:xfrm>
            <a:off x="0" y="-2191253"/>
            <a:ext cx="12192000" cy="712520"/>
            <a:chOff x="0" y="-1"/>
            <a:chExt cx="12192000" cy="712520"/>
          </a:xfrm>
        </p:grpSpPr>
        <p:grpSp>
          <p:nvGrpSpPr>
            <p:cNvPr id="5" name="Group 4">
              <a:extLst>
                <a:ext uri="{FF2B5EF4-FFF2-40B4-BE49-F238E27FC236}">
                  <a16:creationId xmlns:a16="http://schemas.microsoft.com/office/drawing/2014/main" id="{2BA8B71D-C594-364B-BE26-ED2F9CCF401B}"/>
                </a:ext>
              </a:extLst>
            </p:cNvPr>
            <p:cNvGrpSpPr/>
            <p:nvPr/>
          </p:nvGrpSpPr>
          <p:grpSpPr>
            <a:xfrm>
              <a:off x="0" y="-1"/>
              <a:ext cx="12192000" cy="712520"/>
              <a:chOff x="0" y="-1"/>
              <a:chExt cx="12192000" cy="712520"/>
            </a:xfrm>
          </p:grpSpPr>
          <p:sp>
            <p:nvSpPr>
              <p:cNvPr id="11" name="Rectangle 10">
                <a:extLst>
                  <a:ext uri="{FF2B5EF4-FFF2-40B4-BE49-F238E27FC236}">
                    <a16:creationId xmlns:a16="http://schemas.microsoft.com/office/drawing/2014/main" id="{5F2D958A-C830-4240-9371-836FF42D6F24}"/>
                  </a:ext>
                </a:extLst>
              </p:cNvPr>
              <p:cNvSpPr/>
              <p:nvPr/>
            </p:nvSpPr>
            <p:spPr>
              <a:xfrm>
                <a:off x="0" y="1"/>
                <a:ext cx="12192000" cy="712518"/>
              </a:xfrm>
              <a:prstGeom prst="rect">
                <a:avLst/>
              </a:prstGeom>
              <a:solidFill>
                <a:srgbClr val="10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9FE25AF-84BF-4C40-9A78-226E6B345C96}"/>
                  </a:ext>
                </a:extLst>
              </p:cNvPr>
              <p:cNvPicPr>
                <a:picLocks noChangeAspect="1"/>
              </p:cNvPicPr>
              <p:nvPr/>
            </p:nvPicPr>
            <p:blipFill>
              <a:blip r:embed="rId2"/>
              <a:stretch>
                <a:fillRect/>
              </a:stretch>
            </p:blipFill>
            <p:spPr>
              <a:xfrm>
                <a:off x="0" y="-1"/>
                <a:ext cx="761726" cy="712519"/>
              </a:xfrm>
              <a:prstGeom prst="rect">
                <a:avLst/>
              </a:prstGeom>
            </p:spPr>
          </p:pic>
        </p:grpSp>
        <p:sp>
          <p:nvSpPr>
            <p:cNvPr id="6" name="TextBox 5">
              <a:extLst>
                <a:ext uri="{FF2B5EF4-FFF2-40B4-BE49-F238E27FC236}">
                  <a16:creationId xmlns:a16="http://schemas.microsoft.com/office/drawing/2014/main" id="{49F883E5-2EF7-2044-B06A-CB6900252AC5}"/>
                </a:ext>
              </a:extLst>
            </p:cNvPr>
            <p:cNvSpPr txBox="1"/>
            <p:nvPr/>
          </p:nvSpPr>
          <p:spPr>
            <a:xfrm>
              <a:off x="1030146" y="202369"/>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TRANG CHỦ</a:t>
              </a:r>
            </a:p>
          </p:txBody>
        </p:sp>
        <p:sp>
          <p:nvSpPr>
            <p:cNvPr id="7" name="TextBox 6">
              <a:extLst>
                <a:ext uri="{FF2B5EF4-FFF2-40B4-BE49-F238E27FC236}">
                  <a16:creationId xmlns:a16="http://schemas.microsoft.com/office/drawing/2014/main" id="{2152E703-68F5-0148-96B4-E78FE733C2C4}"/>
                </a:ext>
              </a:extLst>
            </p:cNvPr>
            <p:cNvSpPr txBox="1"/>
            <p:nvPr/>
          </p:nvSpPr>
          <p:spPr>
            <a:xfrm>
              <a:off x="3404885" y="202368"/>
              <a:ext cx="1640193" cy="307777"/>
            </a:xfrm>
            <a:prstGeom prst="rect">
              <a:avLst/>
            </a:prstGeom>
            <a:noFill/>
          </p:spPr>
          <p:txBody>
            <a:bodyPr wrap="square" rtlCol="0">
              <a:spAutoFit/>
            </a:bodyPr>
            <a:lstStyle/>
            <a:p>
              <a:pPr algn="ctr"/>
              <a:r>
                <a:rPr lang="en-US" sz="1400" b="1">
                  <a:solidFill>
                    <a:schemeClr val="bg1"/>
                  </a:solidFill>
                  <a:latin typeface="Montserrat" pitchFamily="2" charset="77"/>
                </a:rPr>
                <a:t>CÂU CHUYỆN</a:t>
              </a:r>
            </a:p>
          </p:txBody>
        </p:sp>
        <p:sp>
          <p:nvSpPr>
            <p:cNvPr id="8" name="TextBox 7">
              <a:extLst>
                <a:ext uri="{FF2B5EF4-FFF2-40B4-BE49-F238E27FC236}">
                  <a16:creationId xmlns:a16="http://schemas.microsoft.com/office/drawing/2014/main" id="{4798D856-CD26-4D43-A5E4-55C435E0850D}"/>
                </a:ext>
              </a:extLst>
            </p:cNvPr>
            <p:cNvSpPr txBox="1"/>
            <p:nvPr/>
          </p:nvSpPr>
          <p:spPr>
            <a:xfrm>
              <a:off x="5779624" y="202367"/>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PHẢN HỒI</a:t>
              </a:r>
            </a:p>
          </p:txBody>
        </p:sp>
        <p:sp>
          <p:nvSpPr>
            <p:cNvPr id="9" name="TextBox 8">
              <a:extLst>
                <a:ext uri="{FF2B5EF4-FFF2-40B4-BE49-F238E27FC236}">
                  <a16:creationId xmlns:a16="http://schemas.microsoft.com/office/drawing/2014/main" id="{D9014AA9-49AB-0E45-AB3C-488EDDF6E02A}"/>
                </a:ext>
              </a:extLst>
            </p:cNvPr>
            <p:cNvSpPr txBox="1"/>
            <p:nvPr/>
          </p:nvSpPr>
          <p:spPr>
            <a:xfrm>
              <a:off x="8165715" y="94645"/>
              <a:ext cx="1640193" cy="523220"/>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THÔNG TIN KHÓA HỌC</a:t>
              </a:r>
            </a:p>
          </p:txBody>
        </p:sp>
        <p:sp>
          <p:nvSpPr>
            <p:cNvPr id="10" name="Rounded Rectangle 9">
              <a:extLst>
                <a:ext uri="{FF2B5EF4-FFF2-40B4-BE49-F238E27FC236}">
                  <a16:creationId xmlns:a16="http://schemas.microsoft.com/office/drawing/2014/main" id="{435B4F07-8399-5149-A883-4DD75C668A96}"/>
                </a:ext>
              </a:extLst>
            </p:cNvPr>
            <p:cNvSpPr/>
            <p:nvPr/>
          </p:nvSpPr>
          <p:spPr>
            <a:xfrm>
              <a:off x="10333409" y="203225"/>
              <a:ext cx="1331089" cy="307777"/>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0406A"/>
                  </a:solidFill>
                  <a:latin typeface="Montserrat" pitchFamily="2" charset="77"/>
                </a:rPr>
                <a:t>ĐĂNG KÝ</a:t>
              </a:r>
            </a:p>
          </p:txBody>
        </p:sp>
      </p:grpSp>
      <p:sp>
        <p:nvSpPr>
          <p:cNvPr id="13" name="TextBox 12">
            <a:extLst>
              <a:ext uri="{FF2B5EF4-FFF2-40B4-BE49-F238E27FC236}">
                <a16:creationId xmlns:a16="http://schemas.microsoft.com/office/drawing/2014/main" id="{E35AAC68-DDAE-4D4C-9FC6-78EFD8CFEA6D}"/>
              </a:ext>
            </a:extLst>
          </p:cNvPr>
          <p:cNvSpPr txBox="1"/>
          <p:nvPr/>
        </p:nvSpPr>
        <p:spPr>
          <a:xfrm>
            <a:off x="3896139" y="455133"/>
            <a:ext cx="3219151" cy="461665"/>
          </a:xfrm>
          <a:prstGeom prst="rect">
            <a:avLst/>
          </a:prstGeom>
          <a:noFill/>
        </p:spPr>
        <p:txBody>
          <a:bodyPr wrap="none" rtlCol="0">
            <a:spAutoFit/>
          </a:bodyPr>
          <a:lstStyle/>
          <a:p>
            <a:pPr algn="ctr"/>
            <a:r>
              <a:rPr lang="en-US" sz="2400" b="1">
                <a:solidFill>
                  <a:schemeClr val="accent5">
                    <a:lumMod val="60000"/>
                    <a:lumOff val="40000"/>
                  </a:schemeClr>
                </a:solidFill>
                <a:latin typeface="Montserrat ExtraBold" pitchFamily="2" charset="77"/>
              </a:rPr>
              <a:t>VỀ NHÀ SÁNG LẬP</a:t>
            </a:r>
          </a:p>
        </p:txBody>
      </p:sp>
      <p:sp>
        <p:nvSpPr>
          <p:cNvPr id="14" name="Rounded Rectangle 13">
            <a:extLst>
              <a:ext uri="{FF2B5EF4-FFF2-40B4-BE49-F238E27FC236}">
                <a16:creationId xmlns:a16="http://schemas.microsoft.com/office/drawing/2014/main" id="{F5ED1E32-1FFC-134C-A833-4790920BB9F5}"/>
              </a:ext>
            </a:extLst>
          </p:cNvPr>
          <p:cNvSpPr/>
          <p:nvPr/>
        </p:nvSpPr>
        <p:spPr>
          <a:xfrm>
            <a:off x="3896139" y="916798"/>
            <a:ext cx="8123583" cy="2689809"/>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vi-VN" sz="1400" i="1">
                <a:solidFill>
                  <a:schemeClr val="tx1"/>
                </a:solidFill>
                <a:latin typeface="Montserrat" pitchFamily="2" charset="77"/>
              </a:rPr>
              <a:t>“Bất cứ ai muốn thực hiện việc gì đều cần phải bắt đầu. Hầu hết mọi người bắt đầu mà chẳng có ý tưởng lớn lao vĩ đại nào sẵn trong đầu. Họ bắt đầu chỉ với 1 ý tưởng và hành động. Trải qua quá trình "làm", họ mới có thể xây dựng điều gì đó to lớn hơn. Không ai nghĩ Facebook sẽ thành công tới quy mô hàng tỷ người. Không ai tin máy tính sẽ có mặt ở trong mọi ngôi nhà. Tất cả mọi ý tưởng đều được xem là điên rồ cho đến khi được triển khai và thực hiện thành công. </a:t>
            </a:r>
          </a:p>
          <a:p>
            <a:pPr algn="ctr">
              <a:lnSpc>
                <a:spcPct val="150000"/>
              </a:lnSpc>
            </a:pPr>
            <a:r>
              <a:rPr lang="vi-VN" b="1" i="1">
                <a:solidFill>
                  <a:srgbClr val="10406A"/>
                </a:solidFill>
                <a:latin typeface="Montserrat" pitchFamily="2" charset="77"/>
              </a:rPr>
              <a:t>CHÌA KHÓA NẰM Ở VIỆC CỨ BẮT ĐẦU ĐI</a:t>
            </a:r>
            <a:r>
              <a:rPr lang="vi-VN" i="1">
                <a:solidFill>
                  <a:srgbClr val="10406A"/>
                </a:solidFill>
                <a:latin typeface="Montserrat" pitchFamily="2" charset="77"/>
              </a:rPr>
              <a:t>.” </a:t>
            </a:r>
          </a:p>
          <a:p>
            <a:pPr algn="just">
              <a:lnSpc>
                <a:spcPct val="150000"/>
              </a:lnSpc>
            </a:pPr>
            <a:r>
              <a:rPr lang="vi-VN" sz="1600" b="1">
                <a:solidFill>
                  <a:schemeClr val="tx1"/>
                </a:solidFill>
                <a:latin typeface="Montserrat" pitchFamily="2" charset="77"/>
              </a:rPr>
              <a:t>- Gary Vaynerchuk</a:t>
            </a:r>
            <a:endParaRPr lang="en-US" sz="1200">
              <a:solidFill>
                <a:schemeClr val="tx1"/>
              </a:solidFill>
              <a:latin typeface="Montserrat" pitchFamily="2" charset="77"/>
            </a:endParaRPr>
          </a:p>
        </p:txBody>
      </p:sp>
      <p:pic>
        <p:nvPicPr>
          <p:cNvPr id="17" name="Picture 16">
            <a:extLst>
              <a:ext uri="{FF2B5EF4-FFF2-40B4-BE49-F238E27FC236}">
                <a16:creationId xmlns:a16="http://schemas.microsoft.com/office/drawing/2014/main" id="{1B95F27C-7F80-0F44-8007-FAFD557B52FA}"/>
              </a:ext>
            </a:extLst>
          </p:cNvPr>
          <p:cNvPicPr>
            <a:picLocks noChangeAspect="1"/>
          </p:cNvPicPr>
          <p:nvPr/>
        </p:nvPicPr>
        <p:blipFill>
          <a:blip r:embed="rId3"/>
          <a:stretch>
            <a:fillRect/>
          </a:stretch>
        </p:blipFill>
        <p:spPr>
          <a:xfrm>
            <a:off x="-330200" y="515954"/>
            <a:ext cx="4226339" cy="6342045"/>
          </a:xfrm>
          <a:prstGeom prst="rect">
            <a:avLst/>
          </a:prstGeom>
        </p:spPr>
      </p:pic>
      <p:sp>
        <p:nvSpPr>
          <p:cNvPr id="18" name="Rectangle 17">
            <a:extLst>
              <a:ext uri="{FF2B5EF4-FFF2-40B4-BE49-F238E27FC236}">
                <a16:creationId xmlns:a16="http://schemas.microsoft.com/office/drawing/2014/main" id="{F8076170-3CDC-2943-A66C-1D34D0E6BF75}"/>
              </a:ext>
            </a:extLst>
          </p:cNvPr>
          <p:cNvSpPr/>
          <p:nvPr/>
        </p:nvSpPr>
        <p:spPr>
          <a:xfrm>
            <a:off x="3896139" y="3763243"/>
            <a:ext cx="8123583" cy="2554545"/>
          </a:xfrm>
          <a:prstGeom prst="rect">
            <a:avLst/>
          </a:prstGeom>
        </p:spPr>
        <p:txBody>
          <a:bodyPr wrap="square">
            <a:spAutoFit/>
          </a:bodyPr>
          <a:lstStyle/>
          <a:p>
            <a:pPr algn="just"/>
            <a:r>
              <a:rPr lang="vi-VN" sz="1600" b="1">
                <a:solidFill>
                  <a:srgbClr val="10406A"/>
                </a:solidFill>
                <a:latin typeface="Montserrat" pitchFamily="2" charset="77"/>
              </a:rPr>
              <a:t>CHỊ NGUYỄN QUỲNH ANH - FOUNDER BEAUTY COACH ACADEMY</a:t>
            </a:r>
          </a:p>
          <a:p>
            <a:pPr algn="just"/>
            <a:r>
              <a:rPr lang="vi-VN" sz="1600">
                <a:solidFill>
                  <a:srgbClr val="10406A"/>
                </a:solidFill>
                <a:latin typeface="Montserrat" pitchFamily="2" charset="77"/>
              </a:rPr>
              <a:t>Thuộc thế hệ netizen Việt đời đầu 1997-2000 với tấm bằng cử nhân Tài Chính Ngân Hàng tại Đại Học Monash ÚC. Hơn 20 năm làm việc chị đã có một sự nghiệp thành công trong các ngân hàng và quỹ đầu tư nước ngoài. Chị là cổ đông của một trong những kỳ lân công nghệ đầu tiên tại Việt Nam, và từng vận hành nhiều kinh doanh khác nhau. </a:t>
            </a:r>
          </a:p>
          <a:p>
            <a:pPr algn="just"/>
            <a:r>
              <a:rPr lang="vi-VN" sz="1600">
                <a:solidFill>
                  <a:srgbClr val="10406A"/>
                </a:solidFill>
                <a:latin typeface="Montserrat" pitchFamily="2" charset="77"/>
              </a:rPr>
              <a:t>Với con mắt nhà nghề của một chuyên gia phân tích thị trường, đánh giá các cơ hội đầu tư và kinh doanh, chị nhanh chóng nhận ra thị trường Beauty &amp; Wellness là thị trường khổng lồ với tiềm năng lợi nhuận hấp dẫn và nhanh chóng nắm bắt cơ hội đầu tư vào xu hướng này.</a:t>
            </a:r>
            <a:endParaRPr lang="vi-VN" sz="1600" b="0">
              <a:solidFill>
                <a:srgbClr val="10406A"/>
              </a:solidFill>
              <a:effectLst/>
              <a:latin typeface="Montserrat" pitchFamily="2" charset="77"/>
            </a:endParaRPr>
          </a:p>
        </p:txBody>
      </p:sp>
    </p:spTree>
    <p:extLst>
      <p:ext uri="{BB962C8B-B14F-4D97-AF65-F5344CB8AC3E}">
        <p14:creationId xmlns:p14="http://schemas.microsoft.com/office/powerpoint/2010/main" val="4289964874"/>
      </p:ext>
    </p:extLst>
  </p:cSld>
  <p:clrMapOvr>
    <a:masterClrMapping/>
  </p:clrMapOvr>
  <mc:AlternateContent xmlns:mc="http://schemas.openxmlformats.org/markup-compatibility/2006" xmlns:p14="http://schemas.microsoft.com/office/powerpoint/2010/main">
    <mc:Choice Requires="p14">
      <p:transition p14:dur="10" advClick="0" advTm="3600000">
        <p:push dir="u"/>
      </p:transition>
    </mc:Choice>
    <mc:Fallback xmlns="">
      <p:transition advClick="0" advTm="3600000">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36CD4A-C71C-C544-BBD4-379F6F7C86E8}"/>
              </a:ext>
            </a:extLst>
          </p:cNvPr>
          <p:cNvPicPr>
            <a:picLocks noChangeAspect="1"/>
          </p:cNvPicPr>
          <p:nvPr/>
        </p:nvPicPr>
        <p:blipFill>
          <a:blip r:embed="rId2">
            <a:alphaModFix amt="20000"/>
          </a:blip>
          <a:stretch>
            <a:fillRect/>
          </a:stretch>
        </p:blipFill>
        <p:spPr>
          <a:xfrm>
            <a:off x="3073400" y="400050"/>
            <a:ext cx="6045200" cy="6057900"/>
          </a:xfrm>
          <a:prstGeom prst="rect">
            <a:avLst/>
          </a:prstGeom>
        </p:spPr>
      </p:pic>
      <p:grpSp>
        <p:nvGrpSpPr>
          <p:cNvPr id="4" name="Group 3">
            <a:extLst>
              <a:ext uri="{FF2B5EF4-FFF2-40B4-BE49-F238E27FC236}">
                <a16:creationId xmlns:a16="http://schemas.microsoft.com/office/drawing/2014/main" id="{2D35E426-2F5D-E04B-84CC-211550983029}"/>
              </a:ext>
            </a:extLst>
          </p:cNvPr>
          <p:cNvGrpSpPr/>
          <p:nvPr/>
        </p:nvGrpSpPr>
        <p:grpSpPr>
          <a:xfrm>
            <a:off x="0" y="-1778001"/>
            <a:ext cx="12192000" cy="712520"/>
            <a:chOff x="0" y="-1"/>
            <a:chExt cx="12192000" cy="712520"/>
          </a:xfrm>
        </p:grpSpPr>
        <p:grpSp>
          <p:nvGrpSpPr>
            <p:cNvPr id="5" name="Group 4">
              <a:extLst>
                <a:ext uri="{FF2B5EF4-FFF2-40B4-BE49-F238E27FC236}">
                  <a16:creationId xmlns:a16="http://schemas.microsoft.com/office/drawing/2014/main" id="{2BA8B71D-C594-364B-BE26-ED2F9CCF401B}"/>
                </a:ext>
              </a:extLst>
            </p:cNvPr>
            <p:cNvGrpSpPr/>
            <p:nvPr/>
          </p:nvGrpSpPr>
          <p:grpSpPr>
            <a:xfrm>
              <a:off x="0" y="-1"/>
              <a:ext cx="12192000" cy="712520"/>
              <a:chOff x="0" y="-1"/>
              <a:chExt cx="12192000" cy="712520"/>
            </a:xfrm>
          </p:grpSpPr>
          <p:sp>
            <p:nvSpPr>
              <p:cNvPr id="11" name="Rectangle 10">
                <a:extLst>
                  <a:ext uri="{FF2B5EF4-FFF2-40B4-BE49-F238E27FC236}">
                    <a16:creationId xmlns:a16="http://schemas.microsoft.com/office/drawing/2014/main" id="{5F2D958A-C830-4240-9371-836FF42D6F24}"/>
                  </a:ext>
                </a:extLst>
              </p:cNvPr>
              <p:cNvSpPr/>
              <p:nvPr/>
            </p:nvSpPr>
            <p:spPr>
              <a:xfrm>
                <a:off x="0" y="1"/>
                <a:ext cx="12192000" cy="712518"/>
              </a:xfrm>
              <a:prstGeom prst="rect">
                <a:avLst/>
              </a:prstGeom>
              <a:solidFill>
                <a:srgbClr val="10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9FE25AF-84BF-4C40-9A78-226E6B345C96}"/>
                  </a:ext>
                </a:extLst>
              </p:cNvPr>
              <p:cNvPicPr>
                <a:picLocks noChangeAspect="1"/>
              </p:cNvPicPr>
              <p:nvPr/>
            </p:nvPicPr>
            <p:blipFill>
              <a:blip r:embed="rId3"/>
              <a:stretch>
                <a:fillRect/>
              </a:stretch>
            </p:blipFill>
            <p:spPr>
              <a:xfrm>
                <a:off x="0" y="-1"/>
                <a:ext cx="761726" cy="712519"/>
              </a:xfrm>
              <a:prstGeom prst="rect">
                <a:avLst/>
              </a:prstGeom>
            </p:spPr>
          </p:pic>
        </p:grpSp>
        <p:sp>
          <p:nvSpPr>
            <p:cNvPr id="6" name="TextBox 5">
              <a:extLst>
                <a:ext uri="{FF2B5EF4-FFF2-40B4-BE49-F238E27FC236}">
                  <a16:creationId xmlns:a16="http://schemas.microsoft.com/office/drawing/2014/main" id="{49F883E5-2EF7-2044-B06A-CB6900252AC5}"/>
                </a:ext>
              </a:extLst>
            </p:cNvPr>
            <p:cNvSpPr txBox="1"/>
            <p:nvPr/>
          </p:nvSpPr>
          <p:spPr>
            <a:xfrm>
              <a:off x="1030146" y="202369"/>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TRANG CHỦ</a:t>
              </a:r>
            </a:p>
          </p:txBody>
        </p:sp>
        <p:sp>
          <p:nvSpPr>
            <p:cNvPr id="7" name="TextBox 6">
              <a:extLst>
                <a:ext uri="{FF2B5EF4-FFF2-40B4-BE49-F238E27FC236}">
                  <a16:creationId xmlns:a16="http://schemas.microsoft.com/office/drawing/2014/main" id="{2152E703-68F5-0148-96B4-E78FE733C2C4}"/>
                </a:ext>
              </a:extLst>
            </p:cNvPr>
            <p:cNvSpPr txBox="1"/>
            <p:nvPr/>
          </p:nvSpPr>
          <p:spPr>
            <a:xfrm>
              <a:off x="3404885" y="202368"/>
              <a:ext cx="1640193" cy="307777"/>
            </a:xfrm>
            <a:prstGeom prst="rect">
              <a:avLst/>
            </a:prstGeom>
            <a:noFill/>
          </p:spPr>
          <p:txBody>
            <a:bodyPr wrap="square" rtlCol="0">
              <a:spAutoFit/>
            </a:bodyPr>
            <a:lstStyle/>
            <a:p>
              <a:pPr algn="ctr"/>
              <a:r>
                <a:rPr lang="en-US" sz="1400" b="1">
                  <a:solidFill>
                    <a:schemeClr val="bg1"/>
                  </a:solidFill>
                  <a:latin typeface="Montserrat" pitchFamily="2" charset="77"/>
                </a:rPr>
                <a:t>CÂU CHUYỆN</a:t>
              </a:r>
            </a:p>
          </p:txBody>
        </p:sp>
        <p:sp>
          <p:nvSpPr>
            <p:cNvPr id="8" name="TextBox 7">
              <a:extLst>
                <a:ext uri="{FF2B5EF4-FFF2-40B4-BE49-F238E27FC236}">
                  <a16:creationId xmlns:a16="http://schemas.microsoft.com/office/drawing/2014/main" id="{4798D856-CD26-4D43-A5E4-55C435E0850D}"/>
                </a:ext>
              </a:extLst>
            </p:cNvPr>
            <p:cNvSpPr txBox="1"/>
            <p:nvPr/>
          </p:nvSpPr>
          <p:spPr>
            <a:xfrm>
              <a:off x="5779624" y="202367"/>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PHẢN HỒI</a:t>
              </a:r>
            </a:p>
          </p:txBody>
        </p:sp>
        <p:sp>
          <p:nvSpPr>
            <p:cNvPr id="9" name="TextBox 8">
              <a:extLst>
                <a:ext uri="{FF2B5EF4-FFF2-40B4-BE49-F238E27FC236}">
                  <a16:creationId xmlns:a16="http://schemas.microsoft.com/office/drawing/2014/main" id="{D9014AA9-49AB-0E45-AB3C-488EDDF6E02A}"/>
                </a:ext>
              </a:extLst>
            </p:cNvPr>
            <p:cNvSpPr txBox="1"/>
            <p:nvPr/>
          </p:nvSpPr>
          <p:spPr>
            <a:xfrm>
              <a:off x="8165715" y="94645"/>
              <a:ext cx="1640193" cy="523220"/>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THÔNG TIN KHÓA HỌC</a:t>
              </a:r>
            </a:p>
          </p:txBody>
        </p:sp>
        <p:sp>
          <p:nvSpPr>
            <p:cNvPr id="10" name="Rounded Rectangle 9">
              <a:extLst>
                <a:ext uri="{FF2B5EF4-FFF2-40B4-BE49-F238E27FC236}">
                  <a16:creationId xmlns:a16="http://schemas.microsoft.com/office/drawing/2014/main" id="{435B4F07-8399-5149-A883-4DD75C668A96}"/>
                </a:ext>
              </a:extLst>
            </p:cNvPr>
            <p:cNvSpPr/>
            <p:nvPr/>
          </p:nvSpPr>
          <p:spPr>
            <a:xfrm>
              <a:off x="10333409" y="203225"/>
              <a:ext cx="1331089" cy="307777"/>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0406A"/>
                  </a:solidFill>
                  <a:latin typeface="Montserrat" pitchFamily="2" charset="77"/>
                </a:rPr>
                <a:t>ĐĂNG KÝ</a:t>
              </a:r>
            </a:p>
          </p:txBody>
        </p:sp>
      </p:grpSp>
      <p:sp>
        <p:nvSpPr>
          <p:cNvPr id="13" name="TextBox 12">
            <a:extLst>
              <a:ext uri="{FF2B5EF4-FFF2-40B4-BE49-F238E27FC236}">
                <a16:creationId xmlns:a16="http://schemas.microsoft.com/office/drawing/2014/main" id="{2753AA16-C98B-0F47-A47F-7FF13605E0F5}"/>
              </a:ext>
            </a:extLst>
          </p:cNvPr>
          <p:cNvSpPr txBox="1"/>
          <p:nvPr/>
        </p:nvSpPr>
        <p:spPr>
          <a:xfrm>
            <a:off x="5074728" y="400051"/>
            <a:ext cx="2042547" cy="461665"/>
          </a:xfrm>
          <a:prstGeom prst="rect">
            <a:avLst/>
          </a:prstGeom>
          <a:noFill/>
        </p:spPr>
        <p:txBody>
          <a:bodyPr wrap="none" rtlCol="0">
            <a:spAutoFit/>
          </a:bodyPr>
          <a:lstStyle/>
          <a:p>
            <a:pPr algn="ctr"/>
            <a:r>
              <a:rPr lang="en-US" sz="2400" b="1">
                <a:solidFill>
                  <a:schemeClr val="accent5">
                    <a:lumMod val="60000"/>
                    <a:lumOff val="40000"/>
                  </a:schemeClr>
                </a:solidFill>
                <a:latin typeface="Montserrat ExtraBold" pitchFamily="2" charset="77"/>
              </a:rPr>
              <a:t>QUÁ TRÌNH</a:t>
            </a:r>
          </a:p>
        </p:txBody>
      </p:sp>
      <p:sp>
        <p:nvSpPr>
          <p:cNvPr id="2" name="Rectangle 1">
            <a:extLst>
              <a:ext uri="{FF2B5EF4-FFF2-40B4-BE49-F238E27FC236}">
                <a16:creationId xmlns:a16="http://schemas.microsoft.com/office/drawing/2014/main" id="{C0EFF4CE-3A1D-844B-A27E-2FD8B3E2DD1E}"/>
              </a:ext>
            </a:extLst>
          </p:cNvPr>
          <p:cNvSpPr/>
          <p:nvPr/>
        </p:nvSpPr>
        <p:spPr>
          <a:xfrm>
            <a:off x="278297" y="861716"/>
            <a:ext cx="11635407" cy="5478423"/>
          </a:xfrm>
          <a:prstGeom prst="rect">
            <a:avLst/>
          </a:prstGeom>
        </p:spPr>
        <p:txBody>
          <a:bodyPr wrap="square">
            <a:spAutoFit/>
          </a:bodyPr>
          <a:lstStyle/>
          <a:p>
            <a:pPr algn="just"/>
            <a:r>
              <a:rPr lang="vi-VN" sz="1400">
                <a:solidFill>
                  <a:srgbClr val="10406A"/>
                </a:solidFill>
                <a:latin typeface="Montserrat" pitchFamily="2" charset="77"/>
              </a:rPr>
              <a:t>Là netizen từ thời sinh viên và với chuyên ngành tài chính, chị Quỳnh Anh nhạy bén với các xu hướng công nghệ và nền kinh tế số, từ 2015 đã sớm nhận diện được tăng trưởng bùng nổ của mạng xã hội, các nền tảng số và thương mại điện tử. Đặc biệt là kể từ sau đại dịch, từ khoá cho giới kinh doanh và cả những người tham gia kinh doanh online là </a:t>
            </a:r>
            <a:r>
              <a:rPr lang="vi-VN" sz="1400" b="1">
                <a:solidFill>
                  <a:srgbClr val="10406A"/>
                </a:solidFill>
                <a:latin typeface="Montserrat" pitchFamily="2" charset="77"/>
              </a:rPr>
              <a:t>Gen C (thế hệ làm Content) - MIY (make it yourself- TỰ LÀM) - SIY (Sell it yourself - TỰ BÁN)</a:t>
            </a:r>
            <a:r>
              <a:rPr lang="vi-VN" sz="1400">
                <a:solidFill>
                  <a:srgbClr val="10406A"/>
                </a:solidFill>
                <a:latin typeface="Montserrat" pitchFamily="2" charset="77"/>
              </a:rPr>
              <a:t>.</a:t>
            </a:r>
            <a:endParaRPr lang="vi-VN" sz="1400" b="0">
              <a:solidFill>
                <a:srgbClr val="10406A"/>
              </a:solidFill>
              <a:effectLst/>
              <a:latin typeface="Montserrat" pitchFamily="2" charset="77"/>
            </a:endParaRPr>
          </a:p>
          <a:p>
            <a:pPr algn="just"/>
            <a:br>
              <a:rPr lang="vi-VN" sz="1400" b="0">
                <a:solidFill>
                  <a:srgbClr val="10406A"/>
                </a:solidFill>
                <a:effectLst/>
                <a:latin typeface="Montserrat" pitchFamily="2" charset="77"/>
              </a:rPr>
            </a:br>
            <a:r>
              <a:rPr lang="vi-VN" sz="1400">
                <a:solidFill>
                  <a:srgbClr val="10406A"/>
                </a:solidFill>
                <a:latin typeface="Montserrat" pitchFamily="2" charset="77"/>
              </a:rPr>
              <a:t>Tuy vậy, lúc mới bắt đầu tìm hiểu về lĩnh vực tiếp thị và bán hàng trực tuyến (internet marketing), chị Quỳnh Anh cũng gặp phải những khó khăn như tất cả người mới tham gia vào lĩnh vực này. Việc đầu tư vào các khoá đào tạo tốn nhiều thời gian, tiền bạc và công sức và vì vậy chị đồng cảm với những lời than thở của người mới rằng tốn tiền đi học các khóa học về internet marketing (tiếp thị trên internet) mà chẳng áp dụng được gì nhiều. </a:t>
            </a:r>
            <a:endParaRPr lang="vi-VN" sz="1400" b="0">
              <a:solidFill>
                <a:srgbClr val="10406A"/>
              </a:solidFill>
              <a:effectLst/>
              <a:latin typeface="Montserrat" pitchFamily="2" charset="77"/>
            </a:endParaRPr>
          </a:p>
          <a:p>
            <a:pPr algn="just"/>
            <a:br>
              <a:rPr lang="vi-VN" sz="1400" b="0">
                <a:solidFill>
                  <a:srgbClr val="10406A"/>
                </a:solidFill>
                <a:effectLst/>
                <a:latin typeface="Montserrat" pitchFamily="2" charset="77"/>
              </a:rPr>
            </a:br>
            <a:r>
              <a:rPr lang="vi-VN" sz="1400">
                <a:solidFill>
                  <a:srgbClr val="10406A"/>
                </a:solidFill>
                <a:latin typeface="Montserrat" pitchFamily="2" charset="77"/>
              </a:rPr>
              <a:t>Lĩnh vực hoàn toàn mới mẻ này lại không có chương trình đào tạo chính quy, và vì thế việc tìm được chỗ học uy tín, chất lượng, đúng thầy đúng việc là yếu tố quyết định thành bại hơn cả mọi nỗ lực bạn bỏ ra dù là cho kinh doanh hay cho mục tiêu học hành đến nơi đến chốn của mình. </a:t>
            </a:r>
            <a:endParaRPr lang="vi-VN" sz="1400" b="0">
              <a:solidFill>
                <a:srgbClr val="10406A"/>
              </a:solidFill>
              <a:effectLst/>
              <a:latin typeface="Montserrat" pitchFamily="2" charset="77"/>
            </a:endParaRPr>
          </a:p>
          <a:p>
            <a:pPr algn="just"/>
            <a:br>
              <a:rPr lang="vi-VN" sz="1400" b="0">
                <a:solidFill>
                  <a:srgbClr val="10406A"/>
                </a:solidFill>
                <a:effectLst/>
                <a:latin typeface="Montserrat" pitchFamily="2" charset="77"/>
              </a:rPr>
            </a:br>
            <a:r>
              <a:rPr lang="vi-VN" sz="1400">
                <a:solidFill>
                  <a:srgbClr val="10406A"/>
                </a:solidFill>
                <a:latin typeface="Montserrat" pitchFamily="2" charset="77"/>
              </a:rPr>
              <a:t>Vì thế trên con đường tìm kiếm và xây dựng chiến lược Bán hàng &amp; marketing online  hiệu quả cho ngành hàng Beauty, chị đã đúc kết thành một chương trình đào tạo huấn luyện chất lượng và hiệu quả nhất dành cho những ai muốn khởi nghiệp kinh doanh trong lĩnh vực mỹ phẩm và làm đẹp theo con đường sáng tạo nội dung và tiếp thị liên kết CHUYÊN NGHIỆP. Đây là kết quả của 7 năm miệt mài và hàng chục ngàn USD cho các khoá học quốc tế chất lượng nhất, hàng trăm đầu sách và tài liệu từ những chuyên gia internet marketing quốc tế hàng đầu và những đa triệu phú trong lĩnh vực còn rất mới mẻ và vô cùng tiềm năng này. </a:t>
            </a:r>
            <a:endParaRPr lang="vi-VN" sz="1400" b="0">
              <a:solidFill>
                <a:srgbClr val="10406A"/>
              </a:solidFill>
              <a:effectLst/>
              <a:latin typeface="Montserrat" pitchFamily="2" charset="77"/>
            </a:endParaRPr>
          </a:p>
          <a:p>
            <a:pPr algn="just"/>
            <a:br>
              <a:rPr lang="vi-VN" sz="1400" b="0">
                <a:solidFill>
                  <a:srgbClr val="10406A"/>
                </a:solidFill>
                <a:effectLst/>
                <a:latin typeface="Montserrat" pitchFamily="2" charset="77"/>
              </a:rPr>
            </a:br>
            <a:r>
              <a:rPr lang="vi-VN" sz="1400" b="1">
                <a:solidFill>
                  <a:srgbClr val="10406A"/>
                </a:solidFill>
                <a:latin typeface="Montserrat" pitchFamily="2" charset="77"/>
              </a:rPr>
              <a:t>Đặc biệt nhất, đây là chương trình độc quyền và duy nhất trong phân khúc mỹ phẩm và làm đẹp với thị trường khổng lồ và lợi nhuận hấp dẫn. Triển khai từ năm 2017, Beauty Coach Academy đã thành công đào tạo hơn 5000 học viên và đạt được tăng trưởng vượt trội về doanh số, chiến thắng nhiều chương trình lớn của Nhãn hàng ở tầm khu vực và giúp cho hàng trăm học viên có được 1 thu nhập tốt từ công việc hoàn toàn mới mẻ và linh hoạt nhưng đầy tiềm năng này. </a:t>
            </a:r>
            <a:endParaRPr lang="vi-VN" sz="1400" b="1">
              <a:solidFill>
                <a:srgbClr val="10406A"/>
              </a:solidFill>
              <a:effectLst/>
              <a:latin typeface="Montserrat" pitchFamily="2" charset="77"/>
            </a:endParaRPr>
          </a:p>
        </p:txBody>
      </p:sp>
    </p:spTree>
    <p:extLst>
      <p:ext uri="{BB962C8B-B14F-4D97-AF65-F5344CB8AC3E}">
        <p14:creationId xmlns:p14="http://schemas.microsoft.com/office/powerpoint/2010/main" val="120471660"/>
      </p:ext>
    </p:extLst>
  </p:cSld>
  <p:clrMapOvr>
    <a:masterClrMapping/>
  </p:clrMapOvr>
  <mc:AlternateContent xmlns:mc="http://schemas.openxmlformats.org/markup-compatibility/2006" xmlns:p14="http://schemas.microsoft.com/office/powerpoint/2010/main">
    <mc:Choice Requires="p14">
      <p:transition p14:dur="10" advClick="0" advTm="3600000">
        <p:push dir="u"/>
      </p:transition>
    </mc:Choice>
    <mc:Fallback xmlns="">
      <p:transition advClick="0" advTm="3600000">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chemeClr val="accent6">
                <a:lumMod val="20000"/>
                <a:lumOff val="80000"/>
              </a:schemeClr>
            </a:gs>
            <a:gs pos="62000">
              <a:schemeClr val="accent5">
                <a:lumMod val="20000"/>
                <a:lumOff val="80000"/>
              </a:schemeClr>
            </a:gs>
          </a:gsLst>
          <a:lin ang="2700000" scaled="1"/>
          <a:tileRect/>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D35E426-2F5D-E04B-84CC-211550983029}"/>
              </a:ext>
            </a:extLst>
          </p:cNvPr>
          <p:cNvGrpSpPr/>
          <p:nvPr/>
        </p:nvGrpSpPr>
        <p:grpSpPr>
          <a:xfrm>
            <a:off x="59889" y="-2728572"/>
            <a:ext cx="12192000" cy="712520"/>
            <a:chOff x="0" y="-1"/>
            <a:chExt cx="12192000" cy="712520"/>
          </a:xfrm>
        </p:grpSpPr>
        <p:grpSp>
          <p:nvGrpSpPr>
            <p:cNvPr id="5" name="Group 4">
              <a:extLst>
                <a:ext uri="{FF2B5EF4-FFF2-40B4-BE49-F238E27FC236}">
                  <a16:creationId xmlns:a16="http://schemas.microsoft.com/office/drawing/2014/main" id="{2BA8B71D-C594-364B-BE26-ED2F9CCF401B}"/>
                </a:ext>
              </a:extLst>
            </p:cNvPr>
            <p:cNvGrpSpPr/>
            <p:nvPr/>
          </p:nvGrpSpPr>
          <p:grpSpPr>
            <a:xfrm>
              <a:off x="0" y="-1"/>
              <a:ext cx="12192000" cy="712520"/>
              <a:chOff x="0" y="-1"/>
              <a:chExt cx="12192000" cy="712520"/>
            </a:xfrm>
          </p:grpSpPr>
          <p:sp>
            <p:nvSpPr>
              <p:cNvPr id="11" name="Rectangle 10">
                <a:extLst>
                  <a:ext uri="{FF2B5EF4-FFF2-40B4-BE49-F238E27FC236}">
                    <a16:creationId xmlns:a16="http://schemas.microsoft.com/office/drawing/2014/main" id="{5F2D958A-C830-4240-9371-836FF42D6F24}"/>
                  </a:ext>
                </a:extLst>
              </p:cNvPr>
              <p:cNvSpPr/>
              <p:nvPr/>
            </p:nvSpPr>
            <p:spPr>
              <a:xfrm>
                <a:off x="0" y="1"/>
                <a:ext cx="12192000" cy="712518"/>
              </a:xfrm>
              <a:prstGeom prst="rect">
                <a:avLst/>
              </a:prstGeom>
              <a:solidFill>
                <a:srgbClr val="10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9FE25AF-84BF-4C40-9A78-226E6B345C96}"/>
                  </a:ext>
                </a:extLst>
              </p:cNvPr>
              <p:cNvPicPr>
                <a:picLocks noChangeAspect="1"/>
              </p:cNvPicPr>
              <p:nvPr/>
            </p:nvPicPr>
            <p:blipFill>
              <a:blip r:embed="rId2"/>
              <a:stretch>
                <a:fillRect/>
              </a:stretch>
            </p:blipFill>
            <p:spPr>
              <a:xfrm>
                <a:off x="0" y="-1"/>
                <a:ext cx="761726" cy="712519"/>
              </a:xfrm>
              <a:prstGeom prst="rect">
                <a:avLst/>
              </a:prstGeom>
            </p:spPr>
          </p:pic>
        </p:grpSp>
        <p:sp>
          <p:nvSpPr>
            <p:cNvPr id="6" name="TextBox 5">
              <a:extLst>
                <a:ext uri="{FF2B5EF4-FFF2-40B4-BE49-F238E27FC236}">
                  <a16:creationId xmlns:a16="http://schemas.microsoft.com/office/drawing/2014/main" id="{49F883E5-2EF7-2044-B06A-CB6900252AC5}"/>
                </a:ext>
              </a:extLst>
            </p:cNvPr>
            <p:cNvSpPr txBox="1"/>
            <p:nvPr/>
          </p:nvSpPr>
          <p:spPr>
            <a:xfrm>
              <a:off x="1030146" y="202369"/>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TRANG CHỦ</a:t>
              </a:r>
            </a:p>
          </p:txBody>
        </p:sp>
        <p:sp>
          <p:nvSpPr>
            <p:cNvPr id="7" name="TextBox 6">
              <a:extLst>
                <a:ext uri="{FF2B5EF4-FFF2-40B4-BE49-F238E27FC236}">
                  <a16:creationId xmlns:a16="http://schemas.microsoft.com/office/drawing/2014/main" id="{2152E703-68F5-0148-96B4-E78FE733C2C4}"/>
                </a:ext>
              </a:extLst>
            </p:cNvPr>
            <p:cNvSpPr txBox="1"/>
            <p:nvPr/>
          </p:nvSpPr>
          <p:spPr>
            <a:xfrm>
              <a:off x="3404885" y="202368"/>
              <a:ext cx="1640193" cy="307777"/>
            </a:xfrm>
            <a:prstGeom prst="rect">
              <a:avLst/>
            </a:prstGeom>
            <a:noFill/>
          </p:spPr>
          <p:txBody>
            <a:bodyPr wrap="square" rtlCol="0">
              <a:spAutoFit/>
            </a:bodyPr>
            <a:lstStyle/>
            <a:p>
              <a:pPr algn="ctr"/>
              <a:r>
                <a:rPr lang="en-US" sz="1400" b="1">
                  <a:solidFill>
                    <a:schemeClr val="bg1"/>
                  </a:solidFill>
                  <a:latin typeface="Montserrat" pitchFamily="2" charset="77"/>
                </a:rPr>
                <a:t>CÂU CHUYỆN</a:t>
              </a:r>
            </a:p>
          </p:txBody>
        </p:sp>
        <p:sp>
          <p:nvSpPr>
            <p:cNvPr id="8" name="TextBox 7">
              <a:extLst>
                <a:ext uri="{FF2B5EF4-FFF2-40B4-BE49-F238E27FC236}">
                  <a16:creationId xmlns:a16="http://schemas.microsoft.com/office/drawing/2014/main" id="{4798D856-CD26-4D43-A5E4-55C435E0850D}"/>
                </a:ext>
              </a:extLst>
            </p:cNvPr>
            <p:cNvSpPr txBox="1"/>
            <p:nvPr/>
          </p:nvSpPr>
          <p:spPr>
            <a:xfrm>
              <a:off x="5779624" y="202367"/>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PHẢN HỒI</a:t>
              </a:r>
            </a:p>
          </p:txBody>
        </p:sp>
        <p:sp>
          <p:nvSpPr>
            <p:cNvPr id="9" name="TextBox 8">
              <a:extLst>
                <a:ext uri="{FF2B5EF4-FFF2-40B4-BE49-F238E27FC236}">
                  <a16:creationId xmlns:a16="http://schemas.microsoft.com/office/drawing/2014/main" id="{D9014AA9-49AB-0E45-AB3C-488EDDF6E02A}"/>
                </a:ext>
              </a:extLst>
            </p:cNvPr>
            <p:cNvSpPr txBox="1"/>
            <p:nvPr/>
          </p:nvSpPr>
          <p:spPr>
            <a:xfrm>
              <a:off x="8165715" y="94645"/>
              <a:ext cx="1640193" cy="523220"/>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THÔNG TIN KHÓA HỌC</a:t>
              </a:r>
            </a:p>
          </p:txBody>
        </p:sp>
        <p:sp>
          <p:nvSpPr>
            <p:cNvPr id="10" name="Rounded Rectangle 9">
              <a:extLst>
                <a:ext uri="{FF2B5EF4-FFF2-40B4-BE49-F238E27FC236}">
                  <a16:creationId xmlns:a16="http://schemas.microsoft.com/office/drawing/2014/main" id="{435B4F07-8399-5149-A883-4DD75C668A96}"/>
                </a:ext>
              </a:extLst>
            </p:cNvPr>
            <p:cNvSpPr/>
            <p:nvPr/>
          </p:nvSpPr>
          <p:spPr>
            <a:xfrm>
              <a:off x="10333409" y="203225"/>
              <a:ext cx="1331089" cy="307777"/>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0406A"/>
                  </a:solidFill>
                  <a:latin typeface="Montserrat" pitchFamily="2" charset="77"/>
                </a:rPr>
                <a:t>ĐĂNG KÝ</a:t>
              </a:r>
            </a:p>
          </p:txBody>
        </p:sp>
      </p:grpSp>
      <p:grpSp>
        <p:nvGrpSpPr>
          <p:cNvPr id="17" name="Group 16">
            <a:extLst>
              <a:ext uri="{FF2B5EF4-FFF2-40B4-BE49-F238E27FC236}">
                <a16:creationId xmlns:a16="http://schemas.microsoft.com/office/drawing/2014/main" id="{183E9588-FE5A-7E4E-8AF5-5E17EA4738DC}"/>
              </a:ext>
            </a:extLst>
          </p:cNvPr>
          <p:cNvGrpSpPr/>
          <p:nvPr/>
        </p:nvGrpSpPr>
        <p:grpSpPr>
          <a:xfrm>
            <a:off x="5520542" y="1514474"/>
            <a:ext cx="6902777" cy="5343525"/>
            <a:chOff x="5267289" y="1497496"/>
            <a:chExt cx="6924711" cy="5360504"/>
          </a:xfrm>
        </p:grpSpPr>
        <p:pic>
          <p:nvPicPr>
            <p:cNvPr id="3" name="Picture 2">
              <a:extLst>
                <a:ext uri="{FF2B5EF4-FFF2-40B4-BE49-F238E27FC236}">
                  <a16:creationId xmlns:a16="http://schemas.microsoft.com/office/drawing/2014/main" id="{3EA1AD97-D50B-084B-8AE1-751AA5F61CA4}"/>
                </a:ext>
              </a:extLst>
            </p:cNvPr>
            <p:cNvPicPr>
              <a:picLocks noChangeAspect="1"/>
            </p:cNvPicPr>
            <p:nvPr/>
          </p:nvPicPr>
          <p:blipFill>
            <a:blip r:embed="rId3"/>
            <a:stretch>
              <a:fillRect/>
            </a:stretch>
          </p:blipFill>
          <p:spPr>
            <a:xfrm>
              <a:off x="8913101" y="1942291"/>
              <a:ext cx="3278899" cy="4915709"/>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4E2AA820-CA26-8341-8C5C-7CDB1D4FE9CD}"/>
                </a:ext>
              </a:extLst>
            </p:cNvPr>
            <p:cNvPicPr>
              <a:picLocks noChangeAspect="1"/>
            </p:cNvPicPr>
            <p:nvPr/>
          </p:nvPicPr>
          <p:blipFill>
            <a:blip r:embed="rId4"/>
            <a:stretch>
              <a:fillRect/>
            </a:stretch>
          </p:blipFill>
          <p:spPr>
            <a:xfrm>
              <a:off x="5267289" y="2230245"/>
              <a:ext cx="3464494" cy="4627755"/>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212C3F47-04FF-E943-B910-8E7CCEFDB9A8}"/>
                </a:ext>
              </a:extLst>
            </p:cNvPr>
            <p:cNvPicPr>
              <a:picLocks noChangeAspect="1"/>
            </p:cNvPicPr>
            <p:nvPr/>
          </p:nvPicPr>
          <p:blipFill>
            <a:blip r:embed="rId5"/>
            <a:stretch>
              <a:fillRect/>
            </a:stretch>
          </p:blipFill>
          <p:spPr>
            <a:xfrm>
              <a:off x="7126702" y="1497496"/>
              <a:ext cx="3572797" cy="5360504"/>
            </a:xfrm>
            <a:prstGeom prst="rect">
              <a:avLst/>
            </a:prstGeom>
            <a:ln>
              <a:noFill/>
            </a:ln>
            <a:effectLst>
              <a:outerShdw blurRad="292100" dist="139700" dir="2700000" algn="tl" rotWithShape="0">
                <a:srgbClr val="333333">
                  <a:alpha val="65000"/>
                </a:srgbClr>
              </a:outerShdw>
            </a:effectLst>
          </p:spPr>
        </p:pic>
      </p:grpSp>
      <p:sp>
        <p:nvSpPr>
          <p:cNvPr id="18" name="Rectangle 17">
            <a:extLst>
              <a:ext uri="{FF2B5EF4-FFF2-40B4-BE49-F238E27FC236}">
                <a16:creationId xmlns:a16="http://schemas.microsoft.com/office/drawing/2014/main" id="{26490881-E0F1-3F41-9EEF-5B2B3A826D7A}"/>
              </a:ext>
            </a:extLst>
          </p:cNvPr>
          <p:cNvSpPr/>
          <p:nvPr/>
        </p:nvSpPr>
        <p:spPr>
          <a:xfrm>
            <a:off x="59889" y="1184056"/>
            <a:ext cx="6429780" cy="2533514"/>
          </a:xfrm>
          <a:prstGeom prst="rect">
            <a:avLst/>
          </a:prstGeom>
        </p:spPr>
        <p:txBody>
          <a:bodyPr wrap="square">
            <a:spAutoFit/>
          </a:bodyPr>
          <a:lstStyle/>
          <a:p>
            <a:pPr algn="just"/>
            <a:r>
              <a:rPr lang="vi-VN" sz="1400" b="1">
                <a:solidFill>
                  <a:srgbClr val="10406A"/>
                </a:solidFill>
                <a:latin typeface="Montserrat" pitchFamily="2" charset="77"/>
              </a:rPr>
              <a:t>Thị trường của ngành chăm sóc sức khỏe và làm đẹp </a:t>
            </a:r>
            <a:r>
              <a:rPr lang="vi-VN" sz="1400">
                <a:solidFill>
                  <a:srgbClr val="10406A"/>
                </a:solidFill>
                <a:latin typeface="Montserrat" pitchFamily="2" charset="77"/>
              </a:rPr>
              <a:t>luôn là một thị trường khổng lồ và hấp dẫn với </a:t>
            </a:r>
            <a:r>
              <a:rPr lang="vi-VN" sz="1400" b="1">
                <a:solidFill>
                  <a:srgbClr val="10406A"/>
                </a:solidFill>
                <a:latin typeface="Montserrat" pitchFamily="2" charset="77"/>
              </a:rPr>
              <a:t>quy mô 1500 tỷ USD</a:t>
            </a:r>
            <a:r>
              <a:rPr lang="vi-VN" sz="1400">
                <a:solidFill>
                  <a:srgbClr val="10406A"/>
                </a:solidFill>
                <a:latin typeface="Montserrat" pitchFamily="2" charset="77"/>
              </a:rPr>
              <a:t>, </a:t>
            </a:r>
            <a:r>
              <a:rPr lang="vi-VN" sz="1400" b="1">
                <a:solidFill>
                  <a:srgbClr val="10406A"/>
                </a:solidFill>
                <a:latin typeface="Montserrat" pitchFamily="2" charset="77"/>
              </a:rPr>
              <a:t>tăng trưởng đều 5-10% mỗi năm</a:t>
            </a:r>
            <a:r>
              <a:rPr lang="vi-VN" sz="1400">
                <a:solidFill>
                  <a:srgbClr val="10406A"/>
                </a:solidFill>
                <a:latin typeface="Montserrat" pitchFamily="2" charset="77"/>
              </a:rPr>
              <a:t>, và </a:t>
            </a:r>
            <a:r>
              <a:rPr lang="vi-VN" sz="1400" b="1">
                <a:solidFill>
                  <a:srgbClr val="10406A"/>
                </a:solidFill>
                <a:latin typeface="Montserrat" pitchFamily="2" charset="77"/>
              </a:rPr>
              <a:t>không giới hạn </a:t>
            </a:r>
            <a:r>
              <a:rPr lang="vi-VN" sz="1400">
                <a:solidFill>
                  <a:srgbClr val="10406A"/>
                </a:solidFill>
                <a:latin typeface="Montserrat" pitchFamily="2" charset="77"/>
              </a:rPr>
              <a:t>trong mỹ phẩm hay sản phẩm dưỡng da. Người tiêu dùng ngày nay sẵn sàng chi tiêu để có: </a:t>
            </a:r>
            <a:endParaRPr lang="vi-VN" sz="1400" b="0">
              <a:solidFill>
                <a:srgbClr val="10406A"/>
              </a:solidFill>
              <a:effectLst/>
              <a:latin typeface="Montserrat" pitchFamily="2" charset="77"/>
            </a:endParaRPr>
          </a:p>
          <a:p>
            <a:pPr marL="285750" indent="-50800" algn="just">
              <a:lnSpc>
                <a:spcPct val="150000"/>
              </a:lnSpc>
              <a:buFont typeface="Wingdings" pitchFamily="2" charset="2"/>
              <a:buChar char="ü"/>
            </a:pPr>
            <a:r>
              <a:rPr lang="vi-VN" sz="1400" b="1">
                <a:solidFill>
                  <a:srgbClr val="C00000"/>
                </a:solidFill>
                <a:latin typeface="Montserrat" pitchFamily="2" charset="77"/>
              </a:rPr>
              <a:t>   SỨC KHOẺ </a:t>
            </a:r>
            <a:endParaRPr lang="vi-VN" sz="1400" b="1">
              <a:solidFill>
                <a:srgbClr val="C00000"/>
              </a:solidFill>
              <a:effectLst/>
              <a:latin typeface="Montserrat" pitchFamily="2" charset="77"/>
            </a:endParaRPr>
          </a:p>
          <a:p>
            <a:pPr marL="285750" indent="-50800" algn="just">
              <a:lnSpc>
                <a:spcPct val="150000"/>
              </a:lnSpc>
              <a:buFont typeface="Wingdings" pitchFamily="2" charset="2"/>
              <a:buChar char="ü"/>
            </a:pPr>
            <a:r>
              <a:rPr lang="vi-VN" sz="1400" b="1">
                <a:solidFill>
                  <a:srgbClr val="C00000"/>
                </a:solidFill>
                <a:latin typeface="Montserrat" pitchFamily="2" charset="77"/>
              </a:rPr>
              <a:t>   DIỆN MẠO</a:t>
            </a:r>
            <a:endParaRPr lang="vi-VN" sz="1400" b="1">
              <a:solidFill>
                <a:srgbClr val="C00000"/>
              </a:solidFill>
              <a:effectLst/>
              <a:latin typeface="Montserrat" pitchFamily="2" charset="77"/>
            </a:endParaRPr>
          </a:p>
          <a:p>
            <a:pPr marL="285750" indent="-50800" algn="just">
              <a:lnSpc>
                <a:spcPct val="150000"/>
              </a:lnSpc>
              <a:buFont typeface="Wingdings" pitchFamily="2" charset="2"/>
              <a:buChar char="ü"/>
            </a:pPr>
            <a:r>
              <a:rPr lang="vi-VN" sz="1400" b="1">
                <a:solidFill>
                  <a:srgbClr val="C00000"/>
                </a:solidFill>
                <a:latin typeface="Montserrat" pitchFamily="2" charset="77"/>
              </a:rPr>
              <a:t>   VÓC DÁNG</a:t>
            </a:r>
            <a:endParaRPr lang="vi-VN" sz="1400" b="1">
              <a:solidFill>
                <a:srgbClr val="C00000"/>
              </a:solidFill>
              <a:effectLst/>
              <a:latin typeface="Montserrat" pitchFamily="2" charset="77"/>
            </a:endParaRPr>
          </a:p>
          <a:p>
            <a:pPr marL="285750" indent="-50800" algn="just">
              <a:lnSpc>
                <a:spcPct val="150000"/>
              </a:lnSpc>
              <a:buFont typeface="Wingdings" pitchFamily="2" charset="2"/>
              <a:buChar char="ü"/>
            </a:pPr>
            <a:r>
              <a:rPr lang="vi-VN" sz="1400" b="1">
                <a:solidFill>
                  <a:srgbClr val="C00000"/>
                </a:solidFill>
                <a:latin typeface="Montserrat" pitchFamily="2" charset="77"/>
              </a:rPr>
              <a:t>   DINH DƯỠNG</a:t>
            </a:r>
            <a:endParaRPr lang="vi-VN" sz="1400" b="1">
              <a:solidFill>
                <a:srgbClr val="C00000"/>
              </a:solidFill>
              <a:effectLst/>
              <a:latin typeface="Montserrat" pitchFamily="2" charset="77"/>
            </a:endParaRPr>
          </a:p>
          <a:p>
            <a:pPr marL="285750" indent="-50800" algn="just">
              <a:lnSpc>
                <a:spcPct val="150000"/>
              </a:lnSpc>
              <a:buFont typeface="Wingdings" pitchFamily="2" charset="2"/>
              <a:buChar char="ü"/>
            </a:pPr>
            <a:r>
              <a:rPr lang="vi-VN" sz="1400" b="1">
                <a:solidFill>
                  <a:srgbClr val="C00000"/>
                </a:solidFill>
                <a:latin typeface="Montserrat" pitchFamily="2" charset="77"/>
              </a:rPr>
              <a:t>   GIẤC NGỦ VÀ TINH THẦN</a:t>
            </a:r>
            <a:endParaRPr lang="vi-VN" sz="1400" b="1">
              <a:solidFill>
                <a:srgbClr val="C00000"/>
              </a:solidFill>
              <a:effectLst/>
              <a:latin typeface="Montserrat" pitchFamily="2" charset="77"/>
            </a:endParaRPr>
          </a:p>
        </p:txBody>
      </p:sp>
      <p:sp>
        <p:nvSpPr>
          <p:cNvPr id="19" name="Rectangle 18">
            <a:extLst>
              <a:ext uri="{FF2B5EF4-FFF2-40B4-BE49-F238E27FC236}">
                <a16:creationId xmlns:a16="http://schemas.microsoft.com/office/drawing/2014/main" id="{6A3330D4-20A7-B348-B1FB-467D2C92D243}"/>
              </a:ext>
            </a:extLst>
          </p:cNvPr>
          <p:cNvSpPr/>
          <p:nvPr/>
        </p:nvSpPr>
        <p:spPr>
          <a:xfrm>
            <a:off x="0" y="150731"/>
            <a:ext cx="12192000" cy="830997"/>
          </a:xfrm>
          <a:prstGeom prst="rect">
            <a:avLst/>
          </a:prstGeom>
        </p:spPr>
        <p:txBody>
          <a:bodyPr wrap="square">
            <a:spAutoFit/>
          </a:bodyPr>
          <a:lstStyle/>
          <a:p>
            <a:pPr algn="ctr"/>
            <a:r>
              <a:rPr lang="vi-VN" sz="2400" b="1">
                <a:solidFill>
                  <a:srgbClr val="10406A"/>
                </a:solidFill>
                <a:latin typeface="Montserrat" pitchFamily="2" charset="77"/>
              </a:rPr>
              <a:t>LÝ DO BẠN NÊN BẮT ĐẦU NGAY BÂY GIỜ </a:t>
            </a:r>
          </a:p>
          <a:p>
            <a:pPr algn="ctr"/>
            <a:r>
              <a:rPr lang="vi-VN" sz="2400" b="1">
                <a:solidFill>
                  <a:srgbClr val="10406A"/>
                </a:solidFill>
                <a:latin typeface="Montserrat" pitchFamily="2" charset="77"/>
              </a:rPr>
              <a:t>VỚI THỊ TRƯỜNG SẢN PHẨM BEAUTY &amp; WELLNESS</a:t>
            </a:r>
          </a:p>
        </p:txBody>
      </p:sp>
      <p:sp>
        <p:nvSpPr>
          <p:cNvPr id="20" name="Rectangle 19">
            <a:extLst>
              <a:ext uri="{FF2B5EF4-FFF2-40B4-BE49-F238E27FC236}">
                <a16:creationId xmlns:a16="http://schemas.microsoft.com/office/drawing/2014/main" id="{E0D47DD6-ECBD-AC44-A508-A7E8C613044E}"/>
              </a:ext>
            </a:extLst>
          </p:cNvPr>
          <p:cNvSpPr/>
          <p:nvPr/>
        </p:nvSpPr>
        <p:spPr>
          <a:xfrm>
            <a:off x="34284" y="4803568"/>
            <a:ext cx="6320852" cy="1794594"/>
          </a:xfrm>
          <a:prstGeom prst="rect">
            <a:avLst/>
          </a:prstGeom>
        </p:spPr>
        <p:txBody>
          <a:bodyPr wrap="square">
            <a:spAutoFit/>
          </a:bodyPr>
          <a:lstStyle/>
          <a:p>
            <a:pPr algn="ctr">
              <a:lnSpc>
                <a:spcPct val="150000"/>
              </a:lnSpc>
            </a:pPr>
            <a:r>
              <a:rPr lang="vi-VN" sz="1400">
                <a:solidFill>
                  <a:srgbClr val="10406A"/>
                </a:solidFill>
                <a:latin typeface="Montserrat" pitchFamily="2" charset="77"/>
              </a:rPr>
              <a:t>Sự bùng nổ của người dùng </a:t>
            </a:r>
            <a:r>
              <a:rPr lang="vi-VN" sz="1400" b="1">
                <a:solidFill>
                  <a:srgbClr val="10406A"/>
                </a:solidFill>
                <a:latin typeface="Montserrat" pitchFamily="2" charset="77"/>
              </a:rPr>
              <a:t>MẠNG XÃ HỘI (SOCIAL MEDIA)</a:t>
            </a:r>
            <a:r>
              <a:rPr lang="vi-VN" sz="1400">
                <a:solidFill>
                  <a:srgbClr val="10406A"/>
                </a:solidFill>
                <a:latin typeface="Montserrat" pitchFamily="2" charset="77"/>
              </a:rPr>
              <a:t> </a:t>
            </a:r>
          </a:p>
          <a:p>
            <a:pPr algn="ctr">
              <a:lnSpc>
                <a:spcPct val="150000"/>
              </a:lnSpc>
            </a:pPr>
            <a:r>
              <a:rPr lang="vi-VN" sz="1400">
                <a:solidFill>
                  <a:srgbClr val="10406A"/>
                </a:solidFill>
                <a:latin typeface="Montserrat" pitchFamily="2" charset="77"/>
              </a:rPr>
              <a:t>cho phép </a:t>
            </a:r>
            <a:r>
              <a:rPr lang="vi-VN" sz="1400" b="1">
                <a:solidFill>
                  <a:srgbClr val="10406A"/>
                </a:solidFill>
                <a:latin typeface="Montserrat" pitchFamily="2" charset="77"/>
              </a:rPr>
              <a:t>MỌI NGƯỜI </a:t>
            </a:r>
            <a:r>
              <a:rPr lang="vi-VN" sz="1400">
                <a:solidFill>
                  <a:srgbClr val="10406A"/>
                </a:solidFill>
                <a:latin typeface="Montserrat" pitchFamily="2" charset="77"/>
              </a:rPr>
              <a:t>đều có cơ hội chia sẻ những </a:t>
            </a:r>
            <a:r>
              <a:rPr lang="vi-VN" sz="1400" b="1">
                <a:solidFill>
                  <a:srgbClr val="10406A"/>
                </a:solidFill>
                <a:latin typeface="Montserrat" pitchFamily="2" charset="77"/>
              </a:rPr>
              <a:t>TRẢI NGHIỆM </a:t>
            </a:r>
          </a:p>
          <a:p>
            <a:pPr algn="ctr">
              <a:lnSpc>
                <a:spcPct val="150000"/>
              </a:lnSpc>
            </a:pPr>
            <a:r>
              <a:rPr lang="vi-VN" sz="1400" b="1">
                <a:solidFill>
                  <a:srgbClr val="10406A"/>
                </a:solidFill>
                <a:latin typeface="Montserrat" pitchFamily="2" charset="77"/>
              </a:rPr>
              <a:t>CÁ NHÂN, TƯƠNG TÁC</a:t>
            </a:r>
            <a:r>
              <a:rPr lang="vi-VN" sz="1400">
                <a:solidFill>
                  <a:srgbClr val="10406A"/>
                </a:solidFill>
                <a:latin typeface="Montserrat" pitchFamily="2" charset="77"/>
              </a:rPr>
              <a:t> chưa từng có với một </a:t>
            </a:r>
            <a:r>
              <a:rPr lang="vi-VN" sz="1400" b="1">
                <a:solidFill>
                  <a:srgbClr val="10406A"/>
                </a:solidFill>
                <a:latin typeface="Montserrat" pitchFamily="2" charset="77"/>
              </a:rPr>
              <a:t>CỘNG ĐỒNG</a:t>
            </a:r>
            <a:r>
              <a:rPr lang="vi-VN" sz="1400">
                <a:solidFill>
                  <a:srgbClr val="10406A"/>
                </a:solidFill>
                <a:latin typeface="Montserrat" pitchFamily="2" charset="77"/>
              </a:rPr>
              <a:t> những người cam kết </a:t>
            </a:r>
          </a:p>
          <a:p>
            <a:pPr algn="ctr">
              <a:lnSpc>
                <a:spcPct val="150000"/>
              </a:lnSpc>
            </a:pPr>
            <a:r>
              <a:rPr lang="vi-VN" sz="2000" b="1">
                <a:solidFill>
                  <a:srgbClr val="C00000"/>
                </a:solidFill>
                <a:latin typeface="Montserrat" pitchFamily="2" charset="77"/>
              </a:rPr>
              <a:t>TẠO SỰ ĐỘT BIẾN VỀ KẾT QUẢ KINH DOANH</a:t>
            </a:r>
            <a:endParaRPr lang="vi-VN" sz="2000" b="1">
              <a:solidFill>
                <a:srgbClr val="C00000"/>
              </a:solidFill>
              <a:effectLst/>
              <a:latin typeface="Montserrat" pitchFamily="2" charset="77"/>
            </a:endParaRPr>
          </a:p>
        </p:txBody>
      </p:sp>
      <p:grpSp>
        <p:nvGrpSpPr>
          <p:cNvPr id="2" name="Group 1">
            <a:extLst>
              <a:ext uri="{FF2B5EF4-FFF2-40B4-BE49-F238E27FC236}">
                <a16:creationId xmlns:a16="http://schemas.microsoft.com/office/drawing/2014/main" id="{ACB2CC55-12A6-1144-85E5-25FE10662E0E}"/>
              </a:ext>
            </a:extLst>
          </p:cNvPr>
          <p:cNvGrpSpPr/>
          <p:nvPr/>
        </p:nvGrpSpPr>
        <p:grpSpPr>
          <a:xfrm>
            <a:off x="118968" y="3810975"/>
            <a:ext cx="6151484" cy="789319"/>
            <a:chOff x="167018" y="3514914"/>
            <a:chExt cx="6151484" cy="789319"/>
          </a:xfrm>
        </p:grpSpPr>
        <p:sp>
          <p:nvSpPr>
            <p:cNvPr id="21" name="Rectangle 20">
              <a:extLst>
                <a:ext uri="{FF2B5EF4-FFF2-40B4-BE49-F238E27FC236}">
                  <a16:creationId xmlns:a16="http://schemas.microsoft.com/office/drawing/2014/main" id="{5EED49A8-9D47-B54F-B3C5-5B6F627E4A17}"/>
                </a:ext>
              </a:extLst>
            </p:cNvPr>
            <p:cNvSpPr/>
            <p:nvPr/>
          </p:nvSpPr>
          <p:spPr>
            <a:xfrm>
              <a:off x="167018" y="3514914"/>
              <a:ext cx="6151484" cy="789319"/>
            </a:xfrm>
            <a:prstGeom prst="rect">
              <a:avLst/>
            </a:prstGeom>
            <a:ln>
              <a:noFill/>
            </a:ln>
          </p:spPr>
          <p:txBody>
            <a:bodyPr wrap="square">
              <a:spAutoFit/>
            </a:bodyPr>
            <a:lstStyle/>
            <a:p>
              <a:pPr algn="ctr">
                <a:lnSpc>
                  <a:spcPct val="150000"/>
                </a:lnSpc>
              </a:pPr>
              <a:r>
                <a:rPr lang="vi-VN" sz="1600" b="1">
                  <a:solidFill>
                    <a:schemeClr val="accent1"/>
                  </a:solidFill>
                  <a:latin typeface="Montserrat" pitchFamily="2" charset="77"/>
                </a:rPr>
                <a:t>CHUYỂN ĐỔI SỐ CHO PHÉP TRẢI NGHIỆM NGƯỜI DÙNG VÀ GIAO DỊCH ĐƯỢC DIỄN RA THÔNG SUỐT, ĐA KÊNH.</a:t>
              </a:r>
              <a:endParaRPr lang="vi-VN" sz="1600" b="1">
                <a:solidFill>
                  <a:schemeClr val="accent1"/>
                </a:solidFill>
                <a:effectLst/>
                <a:latin typeface="Montserrat" pitchFamily="2" charset="77"/>
              </a:endParaRPr>
            </a:p>
          </p:txBody>
        </p:sp>
        <p:grpSp>
          <p:nvGrpSpPr>
            <p:cNvPr id="25" name="Group 24">
              <a:extLst>
                <a:ext uri="{FF2B5EF4-FFF2-40B4-BE49-F238E27FC236}">
                  <a16:creationId xmlns:a16="http://schemas.microsoft.com/office/drawing/2014/main" id="{2EADCD87-CCE5-014D-B304-38EB34E51842}"/>
                </a:ext>
              </a:extLst>
            </p:cNvPr>
            <p:cNvGrpSpPr/>
            <p:nvPr/>
          </p:nvGrpSpPr>
          <p:grpSpPr>
            <a:xfrm>
              <a:off x="167018" y="3933595"/>
              <a:ext cx="370638" cy="370638"/>
              <a:chOff x="167018" y="4400145"/>
              <a:chExt cx="370638" cy="370638"/>
            </a:xfrm>
          </p:grpSpPr>
          <p:cxnSp>
            <p:nvCxnSpPr>
              <p:cNvPr id="23" name="Straight Connector 22">
                <a:extLst>
                  <a:ext uri="{FF2B5EF4-FFF2-40B4-BE49-F238E27FC236}">
                    <a16:creationId xmlns:a16="http://schemas.microsoft.com/office/drawing/2014/main" id="{F77DE285-FEA6-C34F-85E6-97A2436E2716}"/>
                  </a:ext>
                </a:extLst>
              </p:cNvPr>
              <p:cNvCxnSpPr/>
              <p:nvPr/>
            </p:nvCxnSpPr>
            <p:spPr>
              <a:xfrm>
                <a:off x="167018" y="4400145"/>
                <a:ext cx="0" cy="370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47E656-50FD-DA45-A45F-C086C027AAF3}"/>
                  </a:ext>
                </a:extLst>
              </p:cNvPr>
              <p:cNvCxnSpPr>
                <a:cxnSpLocks/>
              </p:cNvCxnSpPr>
              <p:nvPr/>
            </p:nvCxnSpPr>
            <p:spPr>
              <a:xfrm rot="5400000">
                <a:off x="352337" y="4585464"/>
                <a:ext cx="0" cy="37063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972164CC-5830-BE4E-B6C4-4A0E31E088FF}"/>
                </a:ext>
              </a:extLst>
            </p:cNvPr>
            <p:cNvGrpSpPr/>
            <p:nvPr/>
          </p:nvGrpSpPr>
          <p:grpSpPr>
            <a:xfrm rot="5400000" flipV="1">
              <a:off x="5933712" y="3538935"/>
              <a:ext cx="370638" cy="370638"/>
              <a:chOff x="167018" y="4400145"/>
              <a:chExt cx="370638" cy="370638"/>
            </a:xfrm>
          </p:grpSpPr>
          <p:cxnSp>
            <p:nvCxnSpPr>
              <p:cNvPr id="27" name="Straight Connector 26">
                <a:extLst>
                  <a:ext uri="{FF2B5EF4-FFF2-40B4-BE49-F238E27FC236}">
                    <a16:creationId xmlns:a16="http://schemas.microsoft.com/office/drawing/2014/main" id="{4F2B6536-37D5-B348-AB56-418C68F9DC4B}"/>
                  </a:ext>
                </a:extLst>
              </p:cNvPr>
              <p:cNvCxnSpPr/>
              <p:nvPr/>
            </p:nvCxnSpPr>
            <p:spPr>
              <a:xfrm>
                <a:off x="167018" y="4400145"/>
                <a:ext cx="0" cy="370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580CDA-28DC-C946-94C8-2D3AD704560D}"/>
                  </a:ext>
                </a:extLst>
              </p:cNvPr>
              <p:cNvCxnSpPr>
                <a:cxnSpLocks/>
              </p:cNvCxnSpPr>
              <p:nvPr/>
            </p:nvCxnSpPr>
            <p:spPr>
              <a:xfrm rot="5400000">
                <a:off x="352337" y="4585464"/>
                <a:ext cx="0" cy="370638"/>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86442133"/>
      </p:ext>
    </p:extLst>
  </p:cSld>
  <p:clrMapOvr>
    <a:masterClrMapping/>
  </p:clrMapOvr>
  <mc:AlternateContent xmlns:mc="http://schemas.openxmlformats.org/markup-compatibility/2006" xmlns:p14="http://schemas.microsoft.com/office/powerpoint/2010/main">
    <mc:Choice Requires="p14">
      <p:transition p14:dur="10" advClick="0" advTm="3600000">
        <p:push dir="u"/>
      </p:transition>
    </mc:Choice>
    <mc:Fallback xmlns="">
      <p:transition advClick="0" advTm="3600000">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chemeClr val="accent6">
                <a:lumMod val="20000"/>
                <a:lumOff val="80000"/>
              </a:schemeClr>
            </a:gs>
            <a:gs pos="62000">
              <a:schemeClr val="accent5">
                <a:lumMod val="20000"/>
                <a:lumOff val="80000"/>
              </a:schemeClr>
            </a:gs>
          </a:gsLst>
          <a:lin ang="2700000" scaled="1"/>
          <a:tileRect/>
        </a:gra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A3330D4-20A7-B348-B1FB-467D2C92D243}"/>
              </a:ext>
            </a:extLst>
          </p:cNvPr>
          <p:cNvSpPr/>
          <p:nvPr/>
        </p:nvSpPr>
        <p:spPr>
          <a:xfrm>
            <a:off x="242888" y="122156"/>
            <a:ext cx="7700963" cy="3416320"/>
          </a:xfrm>
          <a:prstGeom prst="rect">
            <a:avLst/>
          </a:prstGeom>
        </p:spPr>
        <p:txBody>
          <a:bodyPr wrap="square">
            <a:spAutoFit/>
          </a:bodyPr>
          <a:lstStyle/>
          <a:p>
            <a:pPr algn="just"/>
            <a:r>
              <a:rPr lang="vi-VN" sz="7200" b="1">
                <a:ln>
                  <a:solidFill>
                    <a:srgbClr val="002060"/>
                  </a:solidFill>
                </a:ln>
                <a:noFill/>
                <a:latin typeface="Montserrat" pitchFamily="2" charset="77"/>
              </a:rPr>
              <a:t>WELL-BEING</a:t>
            </a:r>
          </a:p>
          <a:p>
            <a:pPr algn="just"/>
            <a:r>
              <a:rPr lang="vi-VN" sz="7200" b="1">
                <a:ln>
                  <a:solidFill>
                    <a:srgbClr val="002060"/>
                  </a:solidFill>
                </a:ln>
                <a:noFill/>
                <a:latin typeface="Montserrat" pitchFamily="2" charset="77"/>
              </a:rPr>
              <a:t>AT WORK </a:t>
            </a:r>
          </a:p>
          <a:p>
            <a:pPr algn="just"/>
            <a:r>
              <a:rPr lang="vi-VN" sz="7200" b="1">
                <a:ln>
                  <a:solidFill>
                    <a:srgbClr val="002060"/>
                  </a:solidFill>
                </a:ln>
                <a:noFill/>
                <a:latin typeface="Montserrat" pitchFamily="2" charset="77"/>
              </a:rPr>
              <a:t>2023</a:t>
            </a:r>
          </a:p>
        </p:txBody>
      </p:sp>
      <p:grpSp>
        <p:nvGrpSpPr>
          <p:cNvPr id="48" name="Group 47">
            <a:extLst>
              <a:ext uri="{FF2B5EF4-FFF2-40B4-BE49-F238E27FC236}">
                <a16:creationId xmlns:a16="http://schemas.microsoft.com/office/drawing/2014/main" id="{D724A27B-8A29-E342-A5D6-579A8BB12272}"/>
              </a:ext>
            </a:extLst>
          </p:cNvPr>
          <p:cNvGrpSpPr/>
          <p:nvPr/>
        </p:nvGrpSpPr>
        <p:grpSpPr>
          <a:xfrm>
            <a:off x="4703446" y="0"/>
            <a:ext cx="3240405" cy="4139315"/>
            <a:chOff x="5104015" y="0"/>
            <a:chExt cx="3240405" cy="4139315"/>
          </a:xfrm>
        </p:grpSpPr>
        <p:sp>
          <p:nvSpPr>
            <p:cNvPr id="33" name="Parallelogram 32">
              <a:extLst>
                <a:ext uri="{FF2B5EF4-FFF2-40B4-BE49-F238E27FC236}">
                  <a16:creationId xmlns:a16="http://schemas.microsoft.com/office/drawing/2014/main" id="{1E3C8DBD-D853-AC43-A150-B0BA381F42EF}"/>
                </a:ext>
              </a:extLst>
            </p:cNvPr>
            <p:cNvSpPr/>
            <p:nvPr/>
          </p:nvSpPr>
          <p:spPr>
            <a:xfrm>
              <a:off x="5104015" y="8101"/>
              <a:ext cx="3059084" cy="4123113"/>
            </a:xfrm>
            <a:prstGeom prst="parallelogram">
              <a:avLst>
                <a:gd name="adj" fmla="val 92683"/>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77D19F80-B3AA-BC43-9B82-BA3649054997}"/>
                </a:ext>
              </a:extLst>
            </p:cNvPr>
            <p:cNvCxnSpPr/>
            <p:nvPr/>
          </p:nvCxnSpPr>
          <p:spPr>
            <a:xfrm flipH="1">
              <a:off x="6898006" y="0"/>
              <a:ext cx="1446414" cy="2144684"/>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7406062-8361-4641-AC63-C5CC133CA084}"/>
                </a:ext>
              </a:extLst>
            </p:cNvPr>
            <p:cNvCxnSpPr>
              <a:cxnSpLocks/>
            </p:cNvCxnSpPr>
            <p:nvPr/>
          </p:nvCxnSpPr>
          <p:spPr>
            <a:xfrm flipH="1">
              <a:off x="5431809" y="993265"/>
              <a:ext cx="2149400" cy="31460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98BC400-CC00-5643-AF02-51DF5E6F4BE8}"/>
                </a:ext>
              </a:extLst>
            </p:cNvPr>
            <p:cNvCxnSpPr>
              <a:cxnSpLocks/>
            </p:cNvCxnSpPr>
            <p:nvPr/>
          </p:nvCxnSpPr>
          <p:spPr>
            <a:xfrm flipH="1">
              <a:off x="5957316" y="617819"/>
              <a:ext cx="1481225" cy="2144684"/>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AB12CCD-C19A-F240-88FE-F518F325CBF1}"/>
                </a:ext>
              </a:extLst>
            </p:cNvPr>
            <p:cNvCxnSpPr>
              <a:cxnSpLocks/>
            </p:cNvCxnSpPr>
            <p:nvPr/>
          </p:nvCxnSpPr>
          <p:spPr>
            <a:xfrm flipH="1">
              <a:off x="5346420" y="414481"/>
              <a:ext cx="2156725" cy="3132096"/>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9FBC456B-A333-CE44-A922-9875646843DF}"/>
              </a:ext>
            </a:extLst>
          </p:cNvPr>
          <p:cNvSpPr/>
          <p:nvPr/>
        </p:nvSpPr>
        <p:spPr>
          <a:xfrm>
            <a:off x="242888" y="3546577"/>
            <a:ext cx="2772455" cy="400110"/>
          </a:xfrm>
          <a:prstGeom prst="rect">
            <a:avLst/>
          </a:prstGeom>
        </p:spPr>
        <p:txBody>
          <a:bodyPr wrap="square">
            <a:spAutoFit/>
          </a:bodyPr>
          <a:lstStyle/>
          <a:p>
            <a:pPr algn="just"/>
            <a:r>
              <a:rPr lang="vi-VN" sz="2000" b="1" i="1">
                <a:solidFill>
                  <a:srgbClr val="002060"/>
                </a:solidFill>
                <a:latin typeface="Montserrat" pitchFamily="2" charset="77"/>
              </a:rPr>
              <a:t>Nguồn: Delloite</a:t>
            </a:r>
          </a:p>
        </p:txBody>
      </p:sp>
      <p:grpSp>
        <p:nvGrpSpPr>
          <p:cNvPr id="52" name="Group 51">
            <a:extLst>
              <a:ext uri="{FF2B5EF4-FFF2-40B4-BE49-F238E27FC236}">
                <a16:creationId xmlns:a16="http://schemas.microsoft.com/office/drawing/2014/main" id="{CC5261E0-0082-3E4C-91BB-ADF8FB12EF50}"/>
              </a:ext>
            </a:extLst>
          </p:cNvPr>
          <p:cNvGrpSpPr/>
          <p:nvPr/>
        </p:nvGrpSpPr>
        <p:grpSpPr>
          <a:xfrm>
            <a:off x="5342421" y="631856"/>
            <a:ext cx="6750966" cy="3910237"/>
            <a:chOff x="5556746" y="552744"/>
            <a:chExt cx="6750966" cy="3910237"/>
          </a:xfrm>
        </p:grpSpPr>
        <p:sp>
          <p:nvSpPr>
            <p:cNvPr id="44" name="Rectangle 43">
              <a:extLst>
                <a:ext uri="{FF2B5EF4-FFF2-40B4-BE49-F238E27FC236}">
                  <a16:creationId xmlns:a16="http://schemas.microsoft.com/office/drawing/2014/main" id="{24608E09-6D70-A14B-AA96-905FC6FF3680}"/>
                </a:ext>
              </a:extLst>
            </p:cNvPr>
            <p:cNvSpPr/>
            <p:nvPr/>
          </p:nvSpPr>
          <p:spPr>
            <a:xfrm>
              <a:off x="7267741" y="552744"/>
              <a:ext cx="5027088" cy="2646878"/>
            </a:xfrm>
            <a:prstGeom prst="rect">
              <a:avLst/>
            </a:prstGeom>
          </p:spPr>
          <p:txBody>
            <a:bodyPr wrap="square">
              <a:spAutoFit/>
            </a:bodyPr>
            <a:lstStyle/>
            <a:p>
              <a:pPr algn="ctr"/>
              <a:r>
                <a:rPr lang="vi-VN" sz="16600" b="1">
                  <a:solidFill>
                    <a:srgbClr val="002060"/>
                  </a:solidFill>
                  <a:latin typeface="Montserrat" pitchFamily="2" charset="77"/>
                </a:rPr>
                <a:t>84%</a:t>
              </a:r>
            </a:p>
          </p:txBody>
        </p:sp>
        <p:sp>
          <p:nvSpPr>
            <p:cNvPr id="45" name="Rectangle 44">
              <a:extLst>
                <a:ext uri="{FF2B5EF4-FFF2-40B4-BE49-F238E27FC236}">
                  <a16:creationId xmlns:a16="http://schemas.microsoft.com/office/drawing/2014/main" id="{0F8FA3EE-060F-9D47-97EE-2BB380374698}"/>
                </a:ext>
              </a:extLst>
            </p:cNvPr>
            <p:cNvSpPr/>
            <p:nvPr/>
          </p:nvSpPr>
          <p:spPr>
            <a:xfrm>
              <a:off x="7049995" y="2864880"/>
              <a:ext cx="5047538" cy="369332"/>
            </a:xfrm>
            <a:prstGeom prst="rect">
              <a:avLst/>
            </a:prstGeom>
          </p:spPr>
          <p:txBody>
            <a:bodyPr wrap="square">
              <a:spAutoFit/>
            </a:bodyPr>
            <a:lstStyle/>
            <a:p>
              <a:pPr algn="r"/>
              <a:r>
                <a:rPr lang="en-US" b="1">
                  <a:solidFill>
                    <a:srgbClr val="002060"/>
                  </a:solidFill>
                  <a:latin typeface="Montserrat" pitchFamily="2" charset="77"/>
                </a:rPr>
                <a:t>NGƯỜI TRẢ LỜI </a:t>
              </a:r>
              <a:r>
                <a:rPr lang="vi-VN" b="1">
                  <a:solidFill>
                    <a:srgbClr val="002060"/>
                  </a:solidFill>
                  <a:latin typeface="Montserrat" pitchFamily="2" charset="77"/>
                </a:rPr>
                <a:t>KHẢO SÁT</a:t>
              </a:r>
              <a:r>
                <a:rPr lang="en-US" b="1">
                  <a:solidFill>
                    <a:srgbClr val="002060"/>
                  </a:solidFill>
                  <a:latin typeface="Montserrat" pitchFamily="2" charset="77"/>
                </a:rPr>
                <a:t> NÓI RẰNG</a:t>
              </a:r>
              <a:endParaRPr lang="vi-VN" sz="2000" b="1">
                <a:solidFill>
                  <a:srgbClr val="002060"/>
                </a:solidFill>
                <a:latin typeface="Montserrat" pitchFamily="2" charset="77"/>
              </a:endParaRPr>
            </a:p>
          </p:txBody>
        </p:sp>
        <p:sp>
          <p:nvSpPr>
            <p:cNvPr id="46" name="Rectangle 45">
              <a:extLst>
                <a:ext uri="{FF2B5EF4-FFF2-40B4-BE49-F238E27FC236}">
                  <a16:creationId xmlns:a16="http://schemas.microsoft.com/office/drawing/2014/main" id="{B13E5536-89A1-734F-BF93-4E0031838BF9}"/>
                </a:ext>
              </a:extLst>
            </p:cNvPr>
            <p:cNvSpPr/>
            <p:nvPr/>
          </p:nvSpPr>
          <p:spPr>
            <a:xfrm>
              <a:off x="7260174" y="3271928"/>
              <a:ext cx="5047538" cy="584775"/>
            </a:xfrm>
            <a:prstGeom prst="rect">
              <a:avLst/>
            </a:prstGeom>
          </p:spPr>
          <p:txBody>
            <a:bodyPr wrap="square">
              <a:spAutoFit/>
            </a:bodyPr>
            <a:lstStyle/>
            <a:p>
              <a:pPr algn="ctr"/>
              <a:r>
                <a:rPr lang="en-US" sz="3200" b="1">
                  <a:solidFill>
                    <a:srgbClr val="C00000"/>
                  </a:solidFill>
                  <a:latin typeface="Montserrat" pitchFamily="2" charset="77"/>
                </a:rPr>
                <a:t>CẢI THIỆN SỨC KHỎE</a:t>
              </a:r>
              <a:endParaRPr lang="vi-VN" sz="3600" b="1">
                <a:solidFill>
                  <a:srgbClr val="C00000"/>
                </a:solidFill>
                <a:latin typeface="Montserrat" pitchFamily="2" charset="77"/>
              </a:endParaRPr>
            </a:p>
          </p:txBody>
        </p:sp>
        <p:sp>
          <p:nvSpPr>
            <p:cNvPr id="47" name="Rectangle 46">
              <a:extLst>
                <a:ext uri="{FF2B5EF4-FFF2-40B4-BE49-F238E27FC236}">
                  <a16:creationId xmlns:a16="http://schemas.microsoft.com/office/drawing/2014/main" id="{B56E2A9E-0BE8-6A48-B9C8-3CECE9B6FD84}"/>
                </a:ext>
              </a:extLst>
            </p:cNvPr>
            <p:cNvSpPr/>
            <p:nvPr/>
          </p:nvSpPr>
          <p:spPr>
            <a:xfrm>
              <a:off x="5556746" y="4001316"/>
              <a:ext cx="6540787" cy="461665"/>
            </a:xfrm>
            <a:prstGeom prst="rect">
              <a:avLst/>
            </a:prstGeom>
            <a:solidFill>
              <a:srgbClr val="002060"/>
            </a:solidFill>
          </p:spPr>
          <p:txBody>
            <a:bodyPr wrap="square">
              <a:spAutoFit/>
            </a:bodyPr>
            <a:lstStyle/>
            <a:p>
              <a:pPr algn="ctr"/>
              <a:r>
                <a:rPr lang="en-US" sz="2200" b="1">
                  <a:solidFill>
                    <a:schemeClr val="bg1"/>
                  </a:solidFill>
                  <a:latin typeface="Montserrat" pitchFamily="2" charset="77"/>
                </a:rPr>
                <a:t>LÀ </a:t>
              </a:r>
              <a:r>
                <a:rPr lang="en-US" sz="2400" b="1">
                  <a:solidFill>
                    <a:schemeClr val="bg1"/>
                  </a:solidFill>
                  <a:latin typeface="Montserrat" pitchFamily="2" charset="77"/>
                </a:rPr>
                <a:t>ƯU TIÊN HÀNG ĐẦU</a:t>
              </a:r>
              <a:r>
                <a:rPr lang="en-US" sz="2200" b="1">
                  <a:solidFill>
                    <a:schemeClr val="bg1"/>
                  </a:solidFill>
                  <a:latin typeface="Montserrat" pitchFamily="2" charset="77"/>
                </a:rPr>
                <a:t> TRONG NĂM NAY.</a:t>
              </a:r>
              <a:r>
                <a:rPr lang="en-US" sz="2200" b="1">
                  <a:solidFill>
                    <a:schemeClr val="bg1"/>
                  </a:solidFill>
                  <a:effectLst/>
                  <a:latin typeface="Montserrat" pitchFamily="2" charset="77"/>
                </a:rPr>
                <a:t> </a:t>
              </a:r>
              <a:endParaRPr lang="vi-VN" sz="2200" b="1">
                <a:solidFill>
                  <a:schemeClr val="bg1"/>
                </a:solidFill>
                <a:latin typeface="Montserrat" pitchFamily="2" charset="77"/>
              </a:endParaRPr>
            </a:p>
          </p:txBody>
        </p:sp>
      </p:grpSp>
      <p:grpSp>
        <p:nvGrpSpPr>
          <p:cNvPr id="51" name="Group 50">
            <a:extLst>
              <a:ext uri="{FF2B5EF4-FFF2-40B4-BE49-F238E27FC236}">
                <a16:creationId xmlns:a16="http://schemas.microsoft.com/office/drawing/2014/main" id="{1107D6F1-17B8-F44D-A085-81C854DDC8FC}"/>
              </a:ext>
            </a:extLst>
          </p:cNvPr>
          <p:cNvGrpSpPr/>
          <p:nvPr/>
        </p:nvGrpSpPr>
        <p:grpSpPr>
          <a:xfrm>
            <a:off x="662194" y="4727664"/>
            <a:ext cx="10867613" cy="1862048"/>
            <a:chOff x="1229921" y="4379276"/>
            <a:chExt cx="10867613" cy="1862048"/>
          </a:xfrm>
        </p:grpSpPr>
        <p:sp>
          <p:nvSpPr>
            <p:cNvPr id="49" name="Rectangle 48">
              <a:extLst>
                <a:ext uri="{FF2B5EF4-FFF2-40B4-BE49-F238E27FC236}">
                  <a16:creationId xmlns:a16="http://schemas.microsoft.com/office/drawing/2014/main" id="{DCFB8CFA-79B1-4F4E-BCD7-94AC5F6C38A0}"/>
                </a:ext>
              </a:extLst>
            </p:cNvPr>
            <p:cNvSpPr/>
            <p:nvPr/>
          </p:nvSpPr>
          <p:spPr>
            <a:xfrm>
              <a:off x="1229921" y="4379276"/>
              <a:ext cx="3591749" cy="1862048"/>
            </a:xfrm>
            <a:prstGeom prst="rect">
              <a:avLst/>
            </a:prstGeom>
          </p:spPr>
          <p:txBody>
            <a:bodyPr wrap="square">
              <a:spAutoFit/>
            </a:bodyPr>
            <a:lstStyle/>
            <a:p>
              <a:pPr algn="ctr"/>
              <a:r>
                <a:rPr lang="vi-VN" sz="11500" b="1">
                  <a:solidFill>
                    <a:srgbClr val="002060"/>
                  </a:solidFill>
                  <a:latin typeface="Montserrat" pitchFamily="2" charset="77"/>
                </a:rPr>
                <a:t>74%</a:t>
              </a:r>
            </a:p>
          </p:txBody>
        </p:sp>
        <p:sp>
          <p:nvSpPr>
            <p:cNvPr id="50" name="Rectangle 49">
              <a:extLst>
                <a:ext uri="{FF2B5EF4-FFF2-40B4-BE49-F238E27FC236}">
                  <a16:creationId xmlns:a16="http://schemas.microsoft.com/office/drawing/2014/main" id="{041BA950-A771-E042-8AA3-A9450194F5E1}"/>
                </a:ext>
              </a:extLst>
            </p:cNvPr>
            <p:cNvSpPr/>
            <p:nvPr/>
          </p:nvSpPr>
          <p:spPr>
            <a:xfrm>
              <a:off x="4703446" y="4833247"/>
              <a:ext cx="7394088" cy="954107"/>
            </a:xfrm>
            <a:prstGeom prst="rect">
              <a:avLst/>
            </a:prstGeom>
          </p:spPr>
          <p:txBody>
            <a:bodyPr wrap="square">
              <a:spAutoFit/>
            </a:bodyPr>
            <a:lstStyle/>
            <a:p>
              <a:pPr algn="just"/>
              <a:r>
                <a:rPr lang="en-US" sz="2400" b="1">
                  <a:solidFill>
                    <a:srgbClr val="002060"/>
                  </a:solidFill>
                  <a:latin typeface="Montserrat" pitchFamily="2" charset="77"/>
                </a:rPr>
                <a:t>CHO RẰNG ĐIỀU ĐÓ </a:t>
              </a:r>
              <a:r>
                <a:rPr lang="en-US" sz="2800" b="1">
                  <a:solidFill>
                    <a:srgbClr val="C00000"/>
                  </a:solidFill>
                  <a:latin typeface="Montserrat" pitchFamily="2" charset="77"/>
                </a:rPr>
                <a:t>QUAN TRỌNG HƠN CẢ VIỆC THĂNG TIẾN</a:t>
              </a:r>
              <a:r>
                <a:rPr lang="en-US" sz="2400" b="1">
                  <a:solidFill>
                    <a:srgbClr val="C00000"/>
                  </a:solidFill>
                  <a:latin typeface="Montserrat" pitchFamily="2" charset="77"/>
                </a:rPr>
                <a:t> </a:t>
              </a:r>
              <a:r>
                <a:rPr lang="en-US" sz="2400" b="1">
                  <a:solidFill>
                    <a:srgbClr val="002060"/>
                  </a:solidFill>
                  <a:latin typeface="Montserrat" pitchFamily="2" charset="77"/>
                </a:rPr>
                <a:t>TRONG CÔNG VIỆC.</a:t>
              </a:r>
            </a:p>
          </p:txBody>
        </p:sp>
      </p:grpSp>
    </p:spTree>
    <p:extLst>
      <p:ext uri="{BB962C8B-B14F-4D97-AF65-F5344CB8AC3E}">
        <p14:creationId xmlns:p14="http://schemas.microsoft.com/office/powerpoint/2010/main" val="1820640064"/>
      </p:ext>
    </p:extLst>
  </p:cSld>
  <p:clrMapOvr>
    <a:masterClrMapping/>
  </p:clrMapOvr>
  <mc:AlternateContent xmlns:mc="http://schemas.openxmlformats.org/markup-compatibility/2006" xmlns:p14="http://schemas.microsoft.com/office/powerpoint/2010/main">
    <mc:Choice Requires="p14">
      <p:transition p14:dur="10" advClick="0" advTm="3600000">
        <p:push dir="u"/>
      </p:transition>
    </mc:Choice>
    <mc:Fallback xmlns="">
      <p:transition advClick="0" advTm="3600000">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bg>
      <p:bgPr>
        <a:gradFill flip="none" rotWithShape="1">
          <a:gsLst>
            <a:gs pos="30000">
              <a:schemeClr val="accent6">
                <a:lumMod val="20000"/>
                <a:lumOff val="80000"/>
              </a:schemeClr>
            </a:gs>
            <a:gs pos="62000">
              <a:schemeClr val="accent5">
                <a:lumMod val="20000"/>
                <a:lumOff val="80000"/>
              </a:schemeClr>
            </a:gs>
          </a:gsLst>
          <a:lin ang="2700000" scaled="1"/>
          <a:tileRect/>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D35E426-2F5D-E04B-84CC-211550983029}"/>
              </a:ext>
            </a:extLst>
          </p:cNvPr>
          <p:cNvGrpSpPr/>
          <p:nvPr/>
        </p:nvGrpSpPr>
        <p:grpSpPr>
          <a:xfrm>
            <a:off x="59889" y="-2728572"/>
            <a:ext cx="12192000" cy="712520"/>
            <a:chOff x="0" y="-1"/>
            <a:chExt cx="12192000" cy="712520"/>
          </a:xfrm>
        </p:grpSpPr>
        <p:grpSp>
          <p:nvGrpSpPr>
            <p:cNvPr id="5" name="Group 4">
              <a:extLst>
                <a:ext uri="{FF2B5EF4-FFF2-40B4-BE49-F238E27FC236}">
                  <a16:creationId xmlns:a16="http://schemas.microsoft.com/office/drawing/2014/main" id="{2BA8B71D-C594-364B-BE26-ED2F9CCF401B}"/>
                </a:ext>
              </a:extLst>
            </p:cNvPr>
            <p:cNvGrpSpPr/>
            <p:nvPr/>
          </p:nvGrpSpPr>
          <p:grpSpPr>
            <a:xfrm>
              <a:off x="0" y="-1"/>
              <a:ext cx="12192000" cy="712520"/>
              <a:chOff x="0" y="-1"/>
              <a:chExt cx="12192000" cy="712520"/>
            </a:xfrm>
          </p:grpSpPr>
          <p:sp>
            <p:nvSpPr>
              <p:cNvPr id="11" name="Rectangle 10">
                <a:extLst>
                  <a:ext uri="{FF2B5EF4-FFF2-40B4-BE49-F238E27FC236}">
                    <a16:creationId xmlns:a16="http://schemas.microsoft.com/office/drawing/2014/main" id="{5F2D958A-C830-4240-9371-836FF42D6F24}"/>
                  </a:ext>
                </a:extLst>
              </p:cNvPr>
              <p:cNvSpPr/>
              <p:nvPr/>
            </p:nvSpPr>
            <p:spPr>
              <a:xfrm>
                <a:off x="0" y="1"/>
                <a:ext cx="12192000" cy="712518"/>
              </a:xfrm>
              <a:prstGeom prst="rect">
                <a:avLst/>
              </a:prstGeom>
              <a:solidFill>
                <a:srgbClr val="10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9FE25AF-84BF-4C40-9A78-226E6B345C96}"/>
                  </a:ext>
                </a:extLst>
              </p:cNvPr>
              <p:cNvPicPr>
                <a:picLocks noChangeAspect="1"/>
              </p:cNvPicPr>
              <p:nvPr/>
            </p:nvPicPr>
            <p:blipFill>
              <a:blip r:embed="rId2"/>
              <a:stretch>
                <a:fillRect/>
              </a:stretch>
            </p:blipFill>
            <p:spPr>
              <a:xfrm>
                <a:off x="0" y="-1"/>
                <a:ext cx="761726" cy="712519"/>
              </a:xfrm>
              <a:prstGeom prst="rect">
                <a:avLst/>
              </a:prstGeom>
            </p:spPr>
          </p:pic>
        </p:grpSp>
        <p:sp>
          <p:nvSpPr>
            <p:cNvPr id="6" name="TextBox 5">
              <a:extLst>
                <a:ext uri="{FF2B5EF4-FFF2-40B4-BE49-F238E27FC236}">
                  <a16:creationId xmlns:a16="http://schemas.microsoft.com/office/drawing/2014/main" id="{49F883E5-2EF7-2044-B06A-CB6900252AC5}"/>
                </a:ext>
              </a:extLst>
            </p:cNvPr>
            <p:cNvSpPr txBox="1"/>
            <p:nvPr/>
          </p:nvSpPr>
          <p:spPr>
            <a:xfrm>
              <a:off x="1030146" y="202369"/>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TRANG CHỦ</a:t>
              </a:r>
            </a:p>
          </p:txBody>
        </p:sp>
        <p:sp>
          <p:nvSpPr>
            <p:cNvPr id="7" name="TextBox 6">
              <a:extLst>
                <a:ext uri="{FF2B5EF4-FFF2-40B4-BE49-F238E27FC236}">
                  <a16:creationId xmlns:a16="http://schemas.microsoft.com/office/drawing/2014/main" id="{2152E703-68F5-0148-96B4-E78FE733C2C4}"/>
                </a:ext>
              </a:extLst>
            </p:cNvPr>
            <p:cNvSpPr txBox="1"/>
            <p:nvPr/>
          </p:nvSpPr>
          <p:spPr>
            <a:xfrm>
              <a:off x="3404885" y="202368"/>
              <a:ext cx="1640193" cy="307777"/>
            </a:xfrm>
            <a:prstGeom prst="rect">
              <a:avLst/>
            </a:prstGeom>
            <a:noFill/>
          </p:spPr>
          <p:txBody>
            <a:bodyPr wrap="square" rtlCol="0">
              <a:spAutoFit/>
            </a:bodyPr>
            <a:lstStyle/>
            <a:p>
              <a:pPr algn="ctr"/>
              <a:r>
                <a:rPr lang="en-US" sz="1400" b="1">
                  <a:solidFill>
                    <a:schemeClr val="bg1"/>
                  </a:solidFill>
                  <a:latin typeface="Montserrat" pitchFamily="2" charset="77"/>
                </a:rPr>
                <a:t>CÂU CHUYỆN</a:t>
              </a:r>
            </a:p>
          </p:txBody>
        </p:sp>
        <p:sp>
          <p:nvSpPr>
            <p:cNvPr id="8" name="TextBox 7">
              <a:extLst>
                <a:ext uri="{FF2B5EF4-FFF2-40B4-BE49-F238E27FC236}">
                  <a16:creationId xmlns:a16="http://schemas.microsoft.com/office/drawing/2014/main" id="{4798D856-CD26-4D43-A5E4-55C435E0850D}"/>
                </a:ext>
              </a:extLst>
            </p:cNvPr>
            <p:cNvSpPr txBox="1"/>
            <p:nvPr/>
          </p:nvSpPr>
          <p:spPr>
            <a:xfrm>
              <a:off x="5779624" y="202367"/>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PHẢN HỒI</a:t>
              </a:r>
            </a:p>
          </p:txBody>
        </p:sp>
        <p:sp>
          <p:nvSpPr>
            <p:cNvPr id="9" name="TextBox 8">
              <a:extLst>
                <a:ext uri="{FF2B5EF4-FFF2-40B4-BE49-F238E27FC236}">
                  <a16:creationId xmlns:a16="http://schemas.microsoft.com/office/drawing/2014/main" id="{D9014AA9-49AB-0E45-AB3C-488EDDF6E02A}"/>
                </a:ext>
              </a:extLst>
            </p:cNvPr>
            <p:cNvSpPr txBox="1"/>
            <p:nvPr/>
          </p:nvSpPr>
          <p:spPr>
            <a:xfrm>
              <a:off x="8165715" y="94645"/>
              <a:ext cx="1640193" cy="523220"/>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THÔNG TIN KHÓA HỌC</a:t>
              </a:r>
            </a:p>
          </p:txBody>
        </p:sp>
        <p:sp>
          <p:nvSpPr>
            <p:cNvPr id="10" name="Rounded Rectangle 9">
              <a:extLst>
                <a:ext uri="{FF2B5EF4-FFF2-40B4-BE49-F238E27FC236}">
                  <a16:creationId xmlns:a16="http://schemas.microsoft.com/office/drawing/2014/main" id="{435B4F07-8399-5149-A883-4DD75C668A96}"/>
                </a:ext>
              </a:extLst>
            </p:cNvPr>
            <p:cNvSpPr/>
            <p:nvPr/>
          </p:nvSpPr>
          <p:spPr>
            <a:xfrm>
              <a:off x="10333409" y="203225"/>
              <a:ext cx="1331089" cy="307777"/>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0406A"/>
                  </a:solidFill>
                  <a:latin typeface="Montserrat" pitchFamily="2" charset="77"/>
                </a:rPr>
                <a:t>ĐĂNG KÝ</a:t>
              </a:r>
            </a:p>
          </p:txBody>
        </p:sp>
      </p:grpSp>
      <p:grpSp>
        <p:nvGrpSpPr>
          <p:cNvPr id="17" name="Group 16">
            <a:extLst>
              <a:ext uri="{FF2B5EF4-FFF2-40B4-BE49-F238E27FC236}">
                <a16:creationId xmlns:a16="http://schemas.microsoft.com/office/drawing/2014/main" id="{183E9588-FE5A-7E4E-8AF5-5E17EA4738DC}"/>
              </a:ext>
            </a:extLst>
          </p:cNvPr>
          <p:cNvGrpSpPr/>
          <p:nvPr/>
        </p:nvGrpSpPr>
        <p:grpSpPr>
          <a:xfrm>
            <a:off x="5523455" y="1497496"/>
            <a:ext cx="6924711" cy="5360504"/>
            <a:chOff x="5267289" y="1497496"/>
            <a:chExt cx="6924711" cy="5360504"/>
          </a:xfrm>
        </p:grpSpPr>
        <p:pic>
          <p:nvPicPr>
            <p:cNvPr id="3" name="Picture 2">
              <a:extLst>
                <a:ext uri="{FF2B5EF4-FFF2-40B4-BE49-F238E27FC236}">
                  <a16:creationId xmlns:a16="http://schemas.microsoft.com/office/drawing/2014/main" id="{3EA1AD97-D50B-084B-8AE1-751AA5F61CA4}"/>
                </a:ext>
              </a:extLst>
            </p:cNvPr>
            <p:cNvPicPr>
              <a:picLocks noChangeAspect="1"/>
            </p:cNvPicPr>
            <p:nvPr/>
          </p:nvPicPr>
          <p:blipFill>
            <a:blip r:embed="rId3"/>
            <a:stretch>
              <a:fillRect/>
            </a:stretch>
          </p:blipFill>
          <p:spPr>
            <a:xfrm>
              <a:off x="8913101" y="1942291"/>
              <a:ext cx="3278899" cy="4915709"/>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4E2AA820-CA26-8341-8C5C-7CDB1D4FE9CD}"/>
                </a:ext>
              </a:extLst>
            </p:cNvPr>
            <p:cNvPicPr>
              <a:picLocks noChangeAspect="1"/>
            </p:cNvPicPr>
            <p:nvPr/>
          </p:nvPicPr>
          <p:blipFill>
            <a:blip r:embed="rId4"/>
            <a:stretch>
              <a:fillRect/>
            </a:stretch>
          </p:blipFill>
          <p:spPr>
            <a:xfrm>
              <a:off x="5267289" y="2230245"/>
              <a:ext cx="3464494" cy="4627755"/>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212C3F47-04FF-E943-B910-8E7CCEFDB9A8}"/>
                </a:ext>
              </a:extLst>
            </p:cNvPr>
            <p:cNvPicPr>
              <a:picLocks noChangeAspect="1"/>
            </p:cNvPicPr>
            <p:nvPr/>
          </p:nvPicPr>
          <p:blipFill>
            <a:blip r:embed="rId5"/>
            <a:stretch>
              <a:fillRect/>
            </a:stretch>
          </p:blipFill>
          <p:spPr>
            <a:xfrm>
              <a:off x="7126702" y="1497496"/>
              <a:ext cx="3572797" cy="5360504"/>
            </a:xfrm>
            <a:prstGeom prst="rect">
              <a:avLst/>
            </a:prstGeom>
            <a:ln>
              <a:noFill/>
            </a:ln>
            <a:effectLst>
              <a:outerShdw blurRad="292100" dist="139700" dir="2700000" algn="tl" rotWithShape="0">
                <a:srgbClr val="333333">
                  <a:alpha val="65000"/>
                </a:srgbClr>
              </a:outerShdw>
            </a:effectLst>
          </p:spPr>
        </p:pic>
      </p:grpSp>
      <p:sp>
        <p:nvSpPr>
          <p:cNvPr id="18" name="Rectangle 17">
            <a:extLst>
              <a:ext uri="{FF2B5EF4-FFF2-40B4-BE49-F238E27FC236}">
                <a16:creationId xmlns:a16="http://schemas.microsoft.com/office/drawing/2014/main" id="{26490881-E0F1-3F41-9EEF-5B2B3A826D7A}"/>
              </a:ext>
            </a:extLst>
          </p:cNvPr>
          <p:cNvSpPr/>
          <p:nvPr/>
        </p:nvSpPr>
        <p:spPr>
          <a:xfrm>
            <a:off x="59889" y="1322291"/>
            <a:ext cx="6429780" cy="2031325"/>
          </a:xfrm>
          <a:prstGeom prst="rect">
            <a:avLst/>
          </a:prstGeom>
        </p:spPr>
        <p:txBody>
          <a:bodyPr wrap="square">
            <a:spAutoFit/>
          </a:bodyPr>
          <a:lstStyle/>
          <a:p>
            <a:pPr algn="just"/>
            <a:r>
              <a:rPr lang="vi-VN" sz="1400" b="1">
                <a:solidFill>
                  <a:srgbClr val="10406A"/>
                </a:solidFill>
                <a:latin typeface="Montserrat" pitchFamily="2" charset="77"/>
              </a:rPr>
              <a:t>Thị trường của ngành chăm sóc sức khỏe và làm đẹp </a:t>
            </a:r>
            <a:r>
              <a:rPr lang="vi-VN" sz="1400">
                <a:solidFill>
                  <a:srgbClr val="10406A"/>
                </a:solidFill>
                <a:latin typeface="Montserrat" pitchFamily="2" charset="77"/>
              </a:rPr>
              <a:t>luôn là một thị trường khổng lồ và hấp dẫn với </a:t>
            </a:r>
            <a:r>
              <a:rPr lang="vi-VN" sz="1400" b="1">
                <a:solidFill>
                  <a:srgbClr val="10406A"/>
                </a:solidFill>
                <a:latin typeface="Montserrat" pitchFamily="2" charset="77"/>
              </a:rPr>
              <a:t>quy mô 1500 tỷ USD</a:t>
            </a:r>
            <a:r>
              <a:rPr lang="vi-VN" sz="1400">
                <a:solidFill>
                  <a:srgbClr val="10406A"/>
                </a:solidFill>
                <a:latin typeface="Montserrat" pitchFamily="2" charset="77"/>
              </a:rPr>
              <a:t>, </a:t>
            </a:r>
            <a:r>
              <a:rPr lang="vi-VN" sz="1400" b="1">
                <a:solidFill>
                  <a:srgbClr val="10406A"/>
                </a:solidFill>
                <a:latin typeface="Montserrat" pitchFamily="2" charset="77"/>
              </a:rPr>
              <a:t>tăng trưởng đều 5-10% mỗi năm</a:t>
            </a:r>
            <a:r>
              <a:rPr lang="vi-VN" sz="1400">
                <a:solidFill>
                  <a:srgbClr val="10406A"/>
                </a:solidFill>
                <a:latin typeface="Montserrat" pitchFamily="2" charset="77"/>
              </a:rPr>
              <a:t>, và </a:t>
            </a:r>
            <a:r>
              <a:rPr lang="vi-VN" sz="1400" b="1">
                <a:solidFill>
                  <a:srgbClr val="10406A"/>
                </a:solidFill>
                <a:latin typeface="Montserrat" pitchFamily="2" charset="77"/>
              </a:rPr>
              <a:t>không giới hạn </a:t>
            </a:r>
            <a:r>
              <a:rPr lang="vi-VN" sz="1400">
                <a:solidFill>
                  <a:srgbClr val="10406A"/>
                </a:solidFill>
                <a:latin typeface="Montserrat" pitchFamily="2" charset="77"/>
              </a:rPr>
              <a:t>trong mỹ phẩm hay sản phẩm dưỡng da. Người tiêu dùng ngày nay sẵn sàng chi tiêu để có: </a:t>
            </a:r>
            <a:endParaRPr lang="vi-VN" sz="1400" b="0">
              <a:solidFill>
                <a:srgbClr val="10406A"/>
              </a:solidFill>
              <a:effectLst/>
              <a:latin typeface="Montserrat" pitchFamily="2" charset="77"/>
            </a:endParaRPr>
          </a:p>
          <a:p>
            <a:pPr algn="just"/>
            <a:r>
              <a:rPr lang="vi-VN" sz="1400" b="1">
                <a:solidFill>
                  <a:srgbClr val="10406A"/>
                </a:solidFill>
                <a:latin typeface="Montserrat" pitchFamily="2" charset="77"/>
              </a:rPr>
              <a:t>    - Sức khoẻ </a:t>
            </a:r>
            <a:endParaRPr lang="vi-VN" sz="1400" b="1">
              <a:solidFill>
                <a:srgbClr val="10406A"/>
              </a:solidFill>
              <a:effectLst/>
              <a:latin typeface="Montserrat" pitchFamily="2" charset="77"/>
            </a:endParaRPr>
          </a:p>
          <a:p>
            <a:pPr algn="just"/>
            <a:r>
              <a:rPr lang="vi-VN" sz="1400" b="1">
                <a:solidFill>
                  <a:srgbClr val="10406A"/>
                </a:solidFill>
                <a:latin typeface="Montserrat" pitchFamily="2" charset="77"/>
              </a:rPr>
              <a:t>    - Diện mạo</a:t>
            </a:r>
            <a:endParaRPr lang="vi-VN" sz="1400" b="1">
              <a:solidFill>
                <a:srgbClr val="10406A"/>
              </a:solidFill>
              <a:effectLst/>
              <a:latin typeface="Montserrat" pitchFamily="2" charset="77"/>
            </a:endParaRPr>
          </a:p>
          <a:p>
            <a:pPr algn="just"/>
            <a:r>
              <a:rPr lang="vi-VN" sz="1400" b="1">
                <a:solidFill>
                  <a:srgbClr val="10406A"/>
                </a:solidFill>
                <a:latin typeface="Montserrat" pitchFamily="2" charset="77"/>
              </a:rPr>
              <a:t>    - Vóc dáng</a:t>
            </a:r>
            <a:endParaRPr lang="vi-VN" sz="1400" b="1">
              <a:solidFill>
                <a:srgbClr val="10406A"/>
              </a:solidFill>
              <a:effectLst/>
              <a:latin typeface="Montserrat" pitchFamily="2" charset="77"/>
            </a:endParaRPr>
          </a:p>
          <a:p>
            <a:pPr algn="just"/>
            <a:r>
              <a:rPr lang="vi-VN" sz="1400" b="1">
                <a:solidFill>
                  <a:srgbClr val="10406A"/>
                </a:solidFill>
                <a:latin typeface="Montserrat" pitchFamily="2" charset="77"/>
              </a:rPr>
              <a:t>    - Dinh dưỡng</a:t>
            </a:r>
            <a:endParaRPr lang="vi-VN" sz="1400" b="1">
              <a:solidFill>
                <a:srgbClr val="10406A"/>
              </a:solidFill>
              <a:effectLst/>
              <a:latin typeface="Montserrat" pitchFamily="2" charset="77"/>
            </a:endParaRPr>
          </a:p>
          <a:p>
            <a:pPr algn="just"/>
            <a:r>
              <a:rPr lang="vi-VN" sz="1400" b="1">
                <a:solidFill>
                  <a:srgbClr val="10406A"/>
                </a:solidFill>
                <a:latin typeface="Montserrat" pitchFamily="2" charset="77"/>
              </a:rPr>
              <a:t>    - Giấc ngủ và tinh thần</a:t>
            </a:r>
            <a:endParaRPr lang="vi-VN" sz="1400" b="1">
              <a:solidFill>
                <a:srgbClr val="10406A"/>
              </a:solidFill>
              <a:effectLst/>
              <a:latin typeface="Montserrat" pitchFamily="2" charset="77"/>
            </a:endParaRPr>
          </a:p>
        </p:txBody>
      </p:sp>
      <p:sp>
        <p:nvSpPr>
          <p:cNvPr id="19" name="Rectangle 18">
            <a:extLst>
              <a:ext uri="{FF2B5EF4-FFF2-40B4-BE49-F238E27FC236}">
                <a16:creationId xmlns:a16="http://schemas.microsoft.com/office/drawing/2014/main" id="{6A3330D4-20A7-B348-B1FB-467D2C92D243}"/>
              </a:ext>
            </a:extLst>
          </p:cNvPr>
          <p:cNvSpPr/>
          <p:nvPr/>
        </p:nvSpPr>
        <p:spPr>
          <a:xfrm>
            <a:off x="0" y="464124"/>
            <a:ext cx="12192000" cy="830997"/>
          </a:xfrm>
          <a:prstGeom prst="rect">
            <a:avLst/>
          </a:prstGeom>
        </p:spPr>
        <p:txBody>
          <a:bodyPr wrap="square">
            <a:spAutoFit/>
          </a:bodyPr>
          <a:lstStyle/>
          <a:p>
            <a:pPr algn="ctr"/>
            <a:r>
              <a:rPr lang="vi-VN" sz="2400" b="1">
                <a:solidFill>
                  <a:srgbClr val="10406A"/>
                </a:solidFill>
                <a:latin typeface="Montserrat" pitchFamily="2" charset="77"/>
              </a:rPr>
              <a:t>LÝ DO BẠN NÊN BẮT ĐẦU NGAY BÂY GIỜ </a:t>
            </a:r>
          </a:p>
          <a:p>
            <a:pPr algn="ctr"/>
            <a:r>
              <a:rPr lang="vi-VN" sz="2400" b="1">
                <a:solidFill>
                  <a:srgbClr val="10406A"/>
                </a:solidFill>
                <a:latin typeface="Montserrat" pitchFamily="2" charset="77"/>
              </a:rPr>
              <a:t>VỚI THỊ TRƯỜNG SẢN PHẨM BEAUTY &amp; WELLNESS</a:t>
            </a:r>
          </a:p>
        </p:txBody>
      </p:sp>
      <p:sp>
        <p:nvSpPr>
          <p:cNvPr id="20" name="Rectangle 19">
            <a:extLst>
              <a:ext uri="{FF2B5EF4-FFF2-40B4-BE49-F238E27FC236}">
                <a16:creationId xmlns:a16="http://schemas.microsoft.com/office/drawing/2014/main" id="{E0D47DD6-ECBD-AC44-A508-A7E8C613044E}"/>
              </a:ext>
            </a:extLst>
          </p:cNvPr>
          <p:cNvSpPr/>
          <p:nvPr/>
        </p:nvSpPr>
        <p:spPr>
          <a:xfrm>
            <a:off x="167018" y="4465531"/>
            <a:ext cx="6096000" cy="1753685"/>
          </a:xfrm>
          <a:prstGeom prst="rect">
            <a:avLst/>
          </a:prstGeom>
        </p:spPr>
        <p:txBody>
          <a:bodyPr>
            <a:spAutoFit/>
          </a:bodyPr>
          <a:lstStyle/>
          <a:p>
            <a:pPr algn="ctr">
              <a:lnSpc>
                <a:spcPct val="150000"/>
              </a:lnSpc>
            </a:pPr>
            <a:r>
              <a:rPr lang="vi-VN" sz="1400">
                <a:solidFill>
                  <a:srgbClr val="10406A"/>
                </a:solidFill>
                <a:latin typeface="Montserrat" pitchFamily="2" charset="77"/>
              </a:rPr>
              <a:t>Sự bùng nổ của người dùng </a:t>
            </a:r>
            <a:r>
              <a:rPr lang="vi-VN" sz="1400" b="1">
                <a:solidFill>
                  <a:srgbClr val="10406A"/>
                </a:solidFill>
                <a:latin typeface="Montserrat" pitchFamily="2" charset="77"/>
              </a:rPr>
              <a:t>MẠNG XÃ HỘI (SOCIAL MEDIA)</a:t>
            </a:r>
            <a:r>
              <a:rPr lang="vi-VN" sz="1400">
                <a:solidFill>
                  <a:srgbClr val="10406A"/>
                </a:solidFill>
                <a:latin typeface="Montserrat" pitchFamily="2" charset="77"/>
              </a:rPr>
              <a:t> </a:t>
            </a:r>
          </a:p>
          <a:p>
            <a:pPr algn="ctr">
              <a:lnSpc>
                <a:spcPct val="150000"/>
              </a:lnSpc>
            </a:pPr>
            <a:r>
              <a:rPr lang="vi-VN" sz="1400">
                <a:solidFill>
                  <a:srgbClr val="10406A"/>
                </a:solidFill>
                <a:latin typeface="Montserrat" pitchFamily="2" charset="77"/>
              </a:rPr>
              <a:t>cho phép </a:t>
            </a:r>
            <a:r>
              <a:rPr lang="vi-VN" sz="1400" b="1">
                <a:solidFill>
                  <a:srgbClr val="10406A"/>
                </a:solidFill>
                <a:latin typeface="Montserrat" pitchFamily="2" charset="77"/>
              </a:rPr>
              <a:t>MỌI NGƯỜI </a:t>
            </a:r>
            <a:r>
              <a:rPr lang="vi-VN" sz="1400">
                <a:solidFill>
                  <a:srgbClr val="10406A"/>
                </a:solidFill>
                <a:latin typeface="Montserrat" pitchFamily="2" charset="77"/>
              </a:rPr>
              <a:t>đều có cơ hội chia sẻ những </a:t>
            </a:r>
            <a:r>
              <a:rPr lang="vi-VN" sz="1400" b="1">
                <a:solidFill>
                  <a:srgbClr val="10406A"/>
                </a:solidFill>
                <a:latin typeface="Montserrat" pitchFamily="2" charset="77"/>
              </a:rPr>
              <a:t>TRẢI NGHIỆM </a:t>
            </a:r>
          </a:p>
          <a:p>
            <a:pPr algn="ctr">
              <a:lnSpc>
                <a:spcPct val="150000"/>
              </a:lnSpc>
            </a:pPr>
            <a:r>
              <a:rPr lang="vi-VN" sz="1400" b="1">
                <a:solidFill>
                  <a:srgbClr val="10406A"/>
                </a:solidFill>
                <a:latin typeface="Montserrat" pitchFamily="2" charset="77"/>
              </a:rPr>
              <a:t>CÁ NHÂN, TƯƠNG TÁC</a:t>
            </a:r>
            <a:r>
              <a:rPr lang="vi-VN" sz="1400">
                <a:solidFill>
                  <a:srgbClr val="10406A"/>
                </a:solidFill>
                <a:latin typeface="Montserrat" pitchFamily="2" charset="77"/>
              </a:rPr>
              <a:t> chưa từng có với một </a:t>
            </a:r>
            <a:r>
              <a:rPr lang="vi-VN" sz="1400" b="1">
                <a:solidFill>
                  <a:srgbClr val="10406A"/>
                </a:solidFill>
                <a:latin typeface="Montserrat" pitchFamily="2" charset="77"/>
              </a:rPr>
              <a:t>CỘNG ĐỒNG</a:t>
            </a:r>
            <a:r>
              <a:rPr lang="vi-VN" sz="1400">
                <a:solidFill>
                  <a:srgbClr val="10406A"/>
                </a:solidFill>
                <a:latin typeface="Montserrat" pitchFamily="2" charset="77"/>
              </a:rPr>
              <a:t> những người cam kết </a:t>
            </a:r>
          </a:p>
          <a:p>
            <a:pPr algn="ctr">
              <a:lnSpc>
                <a:spcPct val="150000"/>
              </a:lnSpc>
            </a:pPr>
            <a:r>
              <a:rPr lang="vi-VN" b="1">
                <a:solidFill>
                  <a:srgbClr val="0070C0"/>
                </a:solidFill>
                <a:latin typeface="Montserrat" pitchFamily="2" charset="77"/>
              </a:rPr>
              <a:t>TẠO SỰ ĐỘT BIẾN VỀ KẾT QUẢ KINH DOANH</a:t>
            </a:r>
            <a:endParaRPr lang="vi-VN" b="1">
              <a:solidFill>
                <a:srgbClr val="0070C0"/>
              </a:solidFill>
              <a:effectLst/>
              <a:latin typeface="Montserrat" pitchFamily="2" charset="77"/>
            </a:endParaRPr>
          </a:p>
        </p:txBody>
      </p:sp>
      <p:sp>
        <p:nvSpPr>
          <p:cNvPr id="21" name="Rectangle 20">
            <a:extLst>
              <a:ext uri="{FF2B5EF4-FFF2-40B4-BE49-F238E27FC236}">
                <a16:creationId xmlns:a16="http://schemas.microsoft.com/office/drawing/2014/main" id="{5EED49A8-9D47-B54F-B3C5-5B6F627E4A17}"/>
              </a:ext>
            </a:extLst>
          </p:cNvPr>
          <p:cNvSpPr/>
          <p:nvPr/>
        </p:nvSpPr>
        <p:spPr>
          <a:xfrm>
            <a:off x="167018" y="3514914"/>
            <a:ext cx="6151484" cy="789319"/>
          </a:xfrm>
          <a:prstGeom prst="rect">
            <a:avLst/>
          </a:prstGeom>
          <a:ln>
            <a:noFill/>
          </a:ln>
        </p:spPr>
        <p:txBody>
          <a:bodyPr wrap="square">
            <a:spAutoFit/>
          </a:bodyPr>
          <a:lstStyle/>
          <a:p>
            <a:pPr algn="ctr">
              <a:lnSpc>
                <a:spcPct val="150000"/>
              </a:lnSpc>
            </a:pPr>
            <a:r>
              <a:rPr lang="vi-VN" sz="1600" b="1">
                <a:solidFill>
                  <a:schemeClr val="accent1"/>
                </a:solidFill>
                <a:latin typeface="Montserrat" pitchFamily="2" charset="77"/>
              </a:rPr>
              <a:t>CHUYỂN ĐỔI SỐ CHO PHÉP TRẢI NGHIỆM NGƯỜI DÙNG VÀ GIAO DỊCH ĐƯỢC DIỄN RA THÔNG SUỐT, ĐA KÊNH.</a:t>
            </a:r>
            <a:endParaRPr lang="vi-VN" sz="1600" b="1">
              <a:solidFill>
                <a:schemeClr val="accent1"/>
              </a:solidFill>
              <a:effectLst/>
              <a:latin typeface="Montserrat" pitchFamily="2" charset="77"/>
            </a:endParaRPr>
          </a:p>
        </p:txBody>
      </p:sp>
      <p:grpSp>
        <p:nvGrpSpPr>
          <p:cNvPr id="25" name="Group 24">
            <a:extLst>
              <a:ext uri="{FF2B5EF4-FFF2-40B4-BE49-F238E27FC236}">
                <a16:creationId xmlns:a16="http://schemas.microsoft.com/office/drawing/2014/main" id="{2EADCD87-CCE5-014D-B304-38EB34E51842}"/>
              </a:ext>
            </a:extLst>
          </p:cNvPr>
          <p:cNvGrpSpPr/>
          <p:nvPr/>
        </p:nvGrpSpPr>
        <p:grpSpPr>
          <a:xfrm>
            <a:off x="167018" y="3933595"/>
            <a:ext cx="370638" cy="370638"/>
            <a:chOff x="167018" y="4400145"/>
            <a:chExt cx="370638" cy="370638"/>
          </a:xfrm>
        </p:grpSpPr>
        <p:cxnSp>
          <p:nvCxnSpPr>
            <p:cNvPr id="23" name="Straight Connector 22">
              <a:extLst>
                <a:ext uri="{FF2B5EF4-FFF2-40B4-BE49-F238E27FC236}">
                  <a16:creationId xmlns:a16="http://schemas.microsoft.com/office/drawing/2014/main" id="{F77DE285-FEA6-C34F-85E6-97A2436E2716}"/>
                </a:ext>
              </a:extLst>
            </p:cNvPr>
            <p:cNvCxnSpPr/>
            <p:nvPr/>
          </p:nvCxnSpPr>
          <p:spPr>
            <a:xfrm>
              <a:off x="167018" y="4400145"/>
              <a:ext cx="0" cy="370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47E656-50FD-DA45-A45F-C086C027AAF3}"/>
                </a:ext>
              </a:extLst>
            </p:cNvPr>
            <p:cNvCxnSpPr>
              <a:cxnSpLocks/>
            </p:cNvCxnSpPr>
            <p:nvPr/>
          </p:nvCxnSpPr>
          <p:spPr>
            <a:xfrm rot="5400000">
              <a:off x="352337" y="4585464"/>
              <a:ext cx="0" cy="37063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972164CC-5830-BE4E-B6C4-4A0E31E088FF}"/>
              </a:ext>
            </a:extLst>
          </p:cNvPr>
          <p:cNvGrpSpPr/>
          <p:nvPr/>
        </p:nvGrpSpPr>
        <p:grpSpPr>
          <a:xfrm rot="5400000" flipV="1">
            <a:off x="5933712" y="3538935"/>
            <a:ext cx="370638" cy="370638"/>
            <a:chOff x="167018" y="4400145"/>
            <a:chExt cx="370638" cy="370638"/>
          </a:xfrm>
        </p:grpSpPr>
        <p:cxnSp>
          <p:nvCxnSpPr>
            <p:cNvPr id="27" name="Straight Connector 26">
              <a:extLst>
                <a:ext uri="{FF2B5EF4-FFF2-40B4-BE49-F238E27FC236}">
                  <a16:creationId xmlns:a16="http://schemas.microsoft.com/office/drawing/2014/main" id="{4F2B6536-37D5-B348-AB56-418C68F9DC4B}"/>
                </a:ext>
              </a:extLst>
            </p:cNvPr>
            <p:cNvCxnSpPr/>
            <p:nvPr/>
          </p:nvCxnSpPr>
          <p:spPr>
            <a:xfrm>
              <a:off x="167018" y="4400145"/>
              <a:ext cx="0" cy="370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580CDA-28DC-C946-94C8-2D3AD704560D}"/>
                </a:ext>
              </a:extLst>
            </p:cNvPr>
            <p:cNvCxnSpPr>
              <a:cxnSpLocks/>
            </p:cNvCxnSpPr>
            <p:nvPr/>
          </p:nvCxnSpPr>
          <p:spPr>
            <a:xfrm rot="5400000">
              <a:off x="352337" y="4585464"/>
              <a:ext cx="0" cy="37063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05346375"/>
      </p:ext>
    </p:extLst>
  </p:cSld>
  <p:clrMapOvr>
    <a:masterClrMapping/>
  </p:clrMapOvr>
  <mc:AlternateContent xmlns:mc="http://schemas.openxmlformats.org/markup-compatibility/2006" xmlns:p14="http://schemas.microsoft.com/office/powerpoint/2010/main">
    <mc:Choice Requires="p14">
      <p:transition p14:dur="10" advClick="0" advTm="3600000">
        <p:push dir="u"/>
      </p:transition>
    </mc:Choice>
    <mc:Fallback xmlns="">
      <p:transition advClick="0" advTm="3600000">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2F8A3D43-2EA5-D04E-A36A-405CDB24A7FD}"/>
              </a:ext>
            </a:extLst>
          </p:cNvPr>
          <p:cNvPicPr>
            <a:picLocks noChangeAspect="1"/>
          </p:cNvPicPr>
          <p:nvPr/>
        </p:nvPicPr>
        <p:blipFill rotWithShape="1">
          <a:blip r:embed="rId3"/>
          <a:srcRect l="-79" t="10637" r="79" b="5114"/>
          <a:stretch/>
        </p:blipFill>
        <p:spPr>
          <a:xfrm>
            <a:off x="0" y="0"/>
            <a:ext cx="12182317" cy="6842274"/>
          </a:xfrm>
          <a:prstGeom prst="rect">
            <a:avLst/>
          </a:prstGeom>
        </p:spPr>
      </p:pic>
      <p:grpSp>
        <p:nvGrpSpPr>
          <p:cNvPr id="4" name="Group 3">
            <a:extLst>
              <a:ext uri="{FF2B5EF4-FFF2-40B4-BE49-F238E27FC236}">
                <a16:creationId xmlns:a16="http://schemas.microsoft.com/office/drawing/2014/main" id="{2D35E426-2F5D-E04B-84CC-211550983029}"/>
              </a:ext>
            </a:extLst>
          </p:cNvPr>
          <p:cNvGrpSpPr/>
          <p:nvPr/>
        </p:nvGrpSpPr>
        <p:grpSpPr>
          <a:xfrm>
            <a:off x="0" y="-1375059"/>
            <a:ext cx="12192000" cy="712520"/>
            <a:chOff x="0" y="-1"/>
            <a:chExt cx="12192000" cy="712520"/>
          </a:xfrm>
        </p:grpSpPr>
        <p:grpSp>
          <p:nvGrpSpPr>
            <p:cNvPr id="5" name="Group 4">
              <a:extLst>
                <a:ext uri="{FF2B5EF4-FFF2-40B4-BE49-F238E27FC236}">
                  <a16:creationId xmlns:a16="http://schemas.microsoft.com/office/drawing/2014/main" id="{2BA8B71D-C594-364B-BE26-ED2F9CCF401B}"/>
                </a:ext>
              </a:extLst>
            </p:cNvPr>
            <p:cNvGrpSpPr/>
            <p:nvPr/>
          </p:nvGrpSpPr>
          <p:grpSpPr>
            <a:xfrm>
              <a:off x="0" y="-1"/>
              <a:ext cx="12192000" cy="712520"/>
              <a:chOff x="0" y="-1"/>
              <a:chExt cx="12192000" cy="712520"/>
            </a:xfrm>
          </p:grpSpPr>
          <p:sp>
            <p:nvSpPr>
              <p:cNvPr id="11" name="Rectangle 10">
                <a:extLst>
                  <a:ext uri="{FF2B5EF4-FFF2-40B4-BE49-F238E27FC236}">
                    <a16:creationId xmlns:a16="http://schemas.microsoft.com/office/drawing/2014/main" id="{5F2D958A-C830-4240-9371-836FF42D6F24}"/>
                  </a:ext>
                </a:extLst>
              </p:cNvPr>
              <p:cNvSpPr/>
              <p:nvPr/>
            </p:nvSpPr>
            <p:spPr>
              <a:xfrm>
                <a:off x="0" y="1"/>
                <a:ext cx="12192000" cy="712518"/>
              </a:xfrm>
              <a:prstGeom prst="rect">
                <a:avLst/>
              </a:prstGeom>
              <a:solidFill>
                <a:srgbClr val="1040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9FE25AF-84BF-4C40-9A78-226E6B345C96}"/>
                  </a:ext>
                </a:extLst>
              </p:cNvPr>
              <p:cNvPicPr>
                <a:picLocks noChangeAspect="1"/>
              </p:cNvPicPr>
              <p:nvPr/>
            </p:nvPicPr>
            <p:blipFill>
              <a:blip r:embed="rId4"/>
              <a:stretch>
                <a:fillRect/>
              </a:stretch>
            </p:blipFill>
            <p:spPr>
              <a:xfrm>
                <a:off x="0" y="-1"/>
                <a:ext cx="761726" cy="712519"/>
              </a:xfrm>
              <a:prstGeom prst="rect">
                <a:avLst/>
              </a:prstGeom>
            </p:spPr>
          </p:pic>
        </p:grpSp>
        <p:sp>
          <p:nvSpPr>
            <p:cNvPr id="6" name="TextBox 5">
              <a:extLst>
                <a:ext uri="{FF2B5EF4-FFF2-40B4-BE49-F238E27FC236}">
                  <a16:creationId xmlns:a16="http://schemas.microsoft.com/office/drawing/2014/main" id="{49F883E5-2EF7-2044-B06A-CB6900252AC5}"/>
                </a:ext>
              </a:extLst>
            </p:cNvPr>
            <p:cNvSpPr txBox="1"/>
            <p:nvPr/>
          </p:nvSpPr>
          <p:spPr>
            <a:xfrm>
              <a:off x="1030146" y="202369"/>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TRANG CHỦ</a:t>
              </a:r>
            </a:p>
          </p:txBody>
        </p:sp>
        <p:sp>
          <p:nvSpPr>
            <p:cNvPr id="7" name="TextBox 6">
              <a:extLst>
                <a:ext uri="{FF2B5EF4-FFF2-40B4-BE49-F238E27FC236}">
                  <a16:creationId xmlns:a16="http://schemas.microsoft.com/office/drawing/2014/main" id="{2152E703-68F5-0148-96B4-E78FE733C2C4}"/>
                </a:ext>
              </a:extLst>
            </p:cNvPr>
            <p:cNvSpPr txBox="1"/>
            <p:nvPr/>
          </p:nvSpPr>
          <p:spPr>
            <a:xfrm>
              <a:off x="3404885" y="202368"/>
              <a:ext cx="1640193" cy="307777"/>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CÂU CHUYỆN</a:t>
              </a:r>
            </a:p>
          </p:txBody>
        </p:sp>
        <p:sp>
          <p:nvSpPr>
            <p:cNvPr id="8" name="TextBox 7">
              <a:extLst>
                <a:ext uri="{FF2B5EF4-FFF2-40B4-BE49-F238E27FC236}">
                  <a16:creationId xmlns:a16="http://schemas.microsoft.com/office/drawing/2014/main" id="{4798D856-CD26-4D43-A5E4-55C435E0850D}"/>
                </a:ext>
              </a:extLst>
            </p:cNvPr>
            <p:cNvSpPr txBox="1"/>
            <p:nvPr/>
          </p:nvSpPr>
          <p:spPr>
            <a:xfrm>
              <a:off x="5779624" y="202367"/>
              <a:ext cx="1640193" cy="307777"/>
            </a:xfrm>
            <a:prstGeom prst="rect">
              <a:avLst/>
            </a:prstGeom>
            <a:noFill/>
          </p:spPr>
          <p:txBody>
            <a:bodyPr wrap="square" rtlCol="0">
              <a:spAutoFit/>
            </a:bodyPr>
            <a:lstStyle/>
            <a:p>
              <a:pPr algn="ctr"/>
              <a:r>
                <a:rPr lang="en-US" sz="1400" b="1">
                  <a:solidFill>
                    <a:schemeClr val="bg1"/>
                  </a:solidFill>
                  <a:latin typeface="Montserrat" pitchFamily="2" charset="77"/>
                </a:rPr>
                <a:t>PHẢN HỒI</a:t>
              </a:r>
            </a:p>
          </p:txBody>
        </p:sp>
        <p:sp>
          <p:nvSpPr>
            <p:cNvPr id="9" name="TextBox 8">
              <a:extLst>
                <a:ext uri="{FF2B5EF4-FFF2-40B4-BE49-F238E27FC236}">
                  <a16:creationId xmlns:a16="http://schemas.microsoft.com/office/drawing/2014/main" id="{D9014AA9-49AB-0E45-AB3C-488EDDF6E02A}"/>
                </a:ext>
              </a:extLst>
            </p:cNvPr>
            <p:cNvSpPr txBox="1"/>
            <p:nvPr/>
          </p:nvSpPr>
          <p:spPr>
            <a:xfrm>
              <a:off x="8165715" y="94645"/>
              <a:ext cx="1640193" cy="523220"/>
            </a:xfrm>
            <a:prstGeom prst="rect">
              <a:avLst/>
            </a:prstGeom>
            <a:noFill/>
          </p:spPr>
          <p:txBody>
            <a:bodyPr wrap="square" rtlCol="0">
              <a:spAutoFit/>
            </a:bodyPr>
            <a:lstStyle/>
            <a:p>
              <a:pPr algn="ctr"/>
              <a:r>
                <a:rPr lang="en-US" sz="1400" b="1">
                  <a:solidFill>
                    <a:schemeClr val="accent5">
                      <a:lumMod val="20000"/>
                      <a:lumOff val="80000"/>
                    </a:schemeClr>
                  </a:solidFill>
                  <a:latin typeface="Montserrat" pitchFamily="2" charset="77"/>
                </a:rPr>
                <a:t>THÔNG TIN KHÓA HỌC</a:t>
              </a:r>
            </a:p>
          </p:txBody>
        </p:sp>
        <p:sp>
          <p:nvSpPr>
            <p:cNvPr id="10" name="Rounded Rectangle 9">
              <a:extLst>
                <a:ext uri="{FF2B5EF4-FFF2-40B4-BE49-F238E27FC236}">
                  <a16:creationId xmlns:a16="http://schemas.microsoft.com/office/drawing/2014/main" id="{435B4F07-8399-5149-A883-4DD75C668A96}"/>
                </a:ext>
              </a:extLst>
            </p:cNvPr>
            <p:cNvSpPr/>
            <p:nvPr/>
          </p:nvSpPr>
          <p:spPr>
            <a:xfrm>
              <a:off x="10333409" y="203225"/>
              <a:ext cx="1331089" cy="307777"/>
            </a:xfrm>
            <a:prstGeom prst="roundRect">
              <a:avLst>
                <a:gd name="adj" fmla="val 5000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10406A"/>
                  </a:solidFill>
                  <a:latin typeface="Montserrat" pitchFamily="2" charset="77"/>
                </a:rPr>
                <a:t>ĐĂNG KÝ</a:t>
              </a:r>
            </a:p>
          </p:txBody>
        </p:sp>
      </p:grpSp>
      <p:sp>
        <p:nvSpPr>
          <p:cNvPr id="14" name="TextBox 13">
            <a:extLst>
              <a:ext uri="{FF2B5EF4-FFF2-40B4-BE49-F238E27FC236}">
                <a16:creationId xmlns:a16="http://schemas.microsoft.com/office/drawing/2014/main" id="{316D451E-2EA1-5442-94E8-F19F6977A017}"/>
              </a:ext>
            </a:extLst>
          </p:cNvPr>
          <p:cNvSpPr txBox="1"/>
          <p:nvPr/>
        </p:nvSpPr>
        <p:spPr>
          <a:xfrm>
            <a:off x="3220854" y="237720"/>
            <a:ext cx="5750292" cy="584775"/>
          </a:xfrm>
          <a:prstGeom prst="rect">
            <a:avLst/>
          </a:prstGeom>
          <a:noFill/>
        </p:spPr>
        <p:txBody>
          <a:bodyPr wrap="none" rtlCol="0">
            <a:spAutoFit/>
          </a:bodyPr>
          <a:lstStyle/>
          <a:p>
            <a:pPr algn="ctr"/>
            <a:r>
              <a:rPr lang="en-US" sz="3200" b="1" i="1">
                <a:solidFill>
                  <a:schemeClr val="bg1"/>
                </a:solidFill>
                <a:latin typeface="Montserrat ExtraBold" pitchFamily="2" charset="77"/>
              </a:rPr>
              <a:t>PHẢN HỒI CỦA HỌC VIÊN</a:t>
            </a:r>
          </a:p>
        </p:txBody>
      </p:sp>
      <p:grpSp>
        <p:nvGrpSpPr>
          <p:cNvPr id="17" name="Group 16">
            <a:extLst>
              <a:ext uri="{FF2B5EF4-FFF2-40B4-BE49-F238E27FC236}">
                <a16:creationId xmlns:a16="http://schemas.microsoft.com/office/drawing/2014/main" id="{5FAFA7CC-27BB-E94F-A500-B92A44A6F3CF}"/>
              </a:ext>
            </a:extLst>
          </p:cNvPr>
          <p:cNvGrpSpPr/>
          <p:nvPr/>
        </p:nvGrpSpPr>
        <p:grpSpPr>
          <a:xfrm>
            <a:off x="153058" y="907688"/>
            <a:ext cx="11885883" cy="2413490"/>
            <a:chOff x="219021" y="1425026"/>
            <a:chExt cx="11885883" cy="2413490"/>
          </a:xfrm>
        </p:grpSpPr>
        <p:pic>
          <p:nvPicPr>
            <p:cNvPr id="2" name="Picture 1">
              <a:extLst>
                <a:ext uri="{FF2B5EF4-FFF2-40B4-BE49-F238E27FC236}">
                  <a16:creationId xmlns:a16="http://schemas.microsoft.com/office/drawing/2014/main" id="{C676E6E9-2BA5-2841-9561-51D53614270B}"/>
                </a:ext>
              </a:extLst>
            </p:cNvPr>
            <p:cNvPicPr>
              <a:picLocks noChangeAspect="1"/>
            </p:cNvPicPr>
            <p:nvPr/>
          </p:nvPicPr>
          <p:blipFill>
            <a:blip r:embed="rId5"/>
            <a:stretch>
              <a:fillRect/>
            </a:stretch>
          </p:blipFill>
          <p:spPr>
            <a:xfrm>
              <a:off x="219021" y="1425027"/>
              <a:ext cx="2872522" cy="2395859"/>
            </a:xfrm>
            <a:prstGeom prst="rect">
              <a:avLst/>
            </a:prstGeom>
          </p:spPr>
        </p:pic>
        <p:pic>
          <p:nvPicPr>
            <p:cNvPr id="3" name="Picture 2">
              <a:extLst>
                <a:ext uri="{FF2B5EF4-FFF2-40B4-BE49-F238E27FC236}">
                  <a16:creationId xmlns:a16="http://schemas.microsoft.com/office/drawing/2014/main" id="{A527B212-56B7-DD4F-BBEF-1FB974E8C5AD}"/>
                </a:ext>
              </a:extLst>
            </p:cNvPr>
            <p:cNvPicPr>
              <a:picLocks noChangeAspect="1"/>
            </p:cNvPicPr>
            <p:nvPr/>
          </p:nvPicPr>
          <p:blipFill>
            <a:blip r:embed="rId6"/>
            <a:stretch>
              <a:fillRect/>
            </a:stretch>
          </p:blipFill>
          <p:spPr>
            <a:xfrm>
              <a:off x="3198388" y="1425026"/>
              <a:ext cx="2897609" cy="2395858"/>
            </a:xfrm>
            <a:prstGeom prst="rect">
              <a:avLst/>
            </a:prstGeom>
          </p:spPr>
        </p:pic>
        <p:pic>
          <p:nvPicPr>
            <p:cNvPr id="15" name="Picture 14">
              <a:extLst>
                <a:ext uri="{FF2B5EF4-FFF2-40B4-BE49-F238E27FC236}">
                  <a16:creationId xmlns:a16="http://schemas.microsoft.com/office/drawing/2014/main" id="{F4BB5C6E-B027-2643-94AB-DEFE82948891}"/>
                </a:ext>
              </a:extLst>
            </p:cNvPr>
            <p:cNvPicPr>
              <a:picLocks noChangeAspect="1"/>
            </p:cNvPicPr>
            <p:nvPr/>
          </p:nvPicPr>
          <p:blipFill>
            <a:blip r:embed="rId7"/>
            <a:stretch>
              <a:fillRect/>
            </a:stretch>
          </p:blipFill>
          <p:spPr>
            <a:xfrm>
              <a:off x="6202842" y="1434386"/>
              <a:ext cx="2897608" cy="2394770"/>
            </a:xfrm>
            <a:prstGeom prst="rect">
              <a:avLst/>
            </a:prstGeom>
          </p:spPr>
        </p:pic>
        <p:pic>
          <p:nvPicPr>
            <p:cNvPr id="16" name="Picture 15">
              <a:extLst>
                <a:ext uri="{FF2B5EF4-FFF2-40B4-BE49-F238E27FC236}">
                  <a16:creationId xmlns:a16="http://schemas.microsoft.com/office/drawing/2014/main" id="{E1AFC062-1707-3D4C-B58F-8FC3FD0AB172}"/>
                </a:ext>
              </a:extLst>
            </p:cNvPr>
            <p:cNvPicPr>
              <a:picLocks noChangeAspect="1"/>
            </p:cNvPicPr>
            <p:nvPr/>
          </p:nvPicPr>
          <p:blipFill>
            <a:blip r:embed="rId8"/>
            <a:stretch>
              <a:fillRect/>
            </a:stretch>
          </p:blipFill>
          <p:spPr>
            <a:xfrm>
              <a:off x="9207295" y="1434386"/>
              <a:ext cx="2897609" cy="2404130"/>
            </a:xfrm>
            <a:prstGeom prst="rect">
              <a:avLst/>
            </a:prstGeom>
          </p:spPr>
        </p:pic>
      </p:grpSp>
      <p:pic>
        <p:nvPicPr>
          <p:cNvPr id="18" name="Picture 17">
            <a:extLst>
              <a:ext uri="{FF2B5EF4-FFF2-40B4-BE49-F238E27FC236}">
                <a16:creationId xmlns:a16="http://schemas.microsoft.com/office/drawing/2014/main" id="{E8924113-CB93-8F44-8230-F5D633290350}"/>
              </a:ext>
            </a:extLst>
          </p:cNvPr>
          <p:cNvPicPr>
            <a:picLocks noChangeAspect="1"/>
          </p:cNvPicPr>
          <p:nvPr/>
        </p:nvPicPr>
        <p:blipFill>
          <a:blip r:embed="rId9"/>
          <a:stretch>
            <a:fillRect/>
          </a:stretch>
        </p:blipFill>
        <p:spPr>
          <a:xfrm>
            <a:off x="153058" y="3848940"/>
            <a:ext cx="2886470" cy="2385564"/>
          </a:xfrm>
          <a:prstGeom prst="rect">
            <a:avLst/>
          </a:prstGeom>
        </p:spPr>
      </p:pic>
      <p:sp>
        <p:nvSpPr>
          <p:cNvPr id="19" name="Rounded Rectangle 18">
            <a:extLst>
              <a:ext uri="{FF2B5EF4-FFF2-40B4-BE49-F238E27FC236}">
                <a16:creationId xmlns:a16="http://schemas.microsoft.com/office/drawing/2014/main" id="{4092A9F5-9370-C44B-90BB-723B93B7DF80}"/>
              </a:ext>
            </a:extLst>
          </p:cNvPr>
          <p:cNvSpPr/>
          <p:nvPr/>
        </p:nvSpPr>
        <p:spPr>
          <a:xfrm>
            <a:off x="761725" y="3386715"/>
            <a:ext cx="1578429" cy="284152"/>
          </a:xfrm>
          <a:prstGeom prst="roundRect">
            <a:avLst>
              <a:gd name="adj" fmla="val 50000"/>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ysClr val="windowText" lastClr="000000"/>
                </a:solidFill>
                <a:latin typeface="Montserrat" pitchFamily="2" charset="77"/>
              </a:rPr>
              <a:t>MAI THU HUYỀN</a:t>
            </a:r>
          </a:p>
        </p:txBody>
      </p:sp>
      <p:sp>
        <p:nvSpPr>
          <p:cNvPr id="20" name="Rounded Rectangle 19">
            <a:extLst>
              <a:ext uri="{FF2B5EF4-FFF2-40B4-BE49-F238E27FC236}">
                <a16:creationId xmlns:a16="http://schemas.microsoft.com/office/drawing/2014/main" id="{B729F3A3-B20D-9240-8B3B-58BE4BF09BF0}"/>
              </a:ext>
            </a:extLst>
          </p:cNvPr>
          <p:cNvSpPr/>
          <p:nvPr/>
        </p:nvSpPr>
        <p:spPr>
          <a:xfrm>
            <a:off x="3746661" y="3392300"/>
            <a:ext cx="1578429" cy="284152"/>
          </a:xfrm>
          <a:prstGeom prst="roundRect">
            <a:avLst>
              <a:gd name="adj" fmla="val 50000"/>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ysClr val="windowText" lastClr="000000"/>
                </a:solidFill>
                <a:latin typeface="Montserrat" pitchFamily="2" charset="77"/>
              </a:rPr>
              <a:t>MARI YAM</a:t>
            </a:r>
          </a:p>
        </p:txBody>
      </p:sp>
      <p:sp>
        <p:nvSpPr>
          <p:cNvPr id="21" name="Rounded Rectangle 20">
            <a:extLst>
              <a:ext uri="{FF2B5EF4-FFF2-40B4-BE49-F238E27FC236}">
                <a16:creationId xmlns:a16="http://schemas.microsoft.com/office/drawing/2014/main" id="{1D91BC1D-03C2-B448-A145-5B5669EC79D3}"/>
              </a:ext>
            </a:extLst>
          </p:cNvPr>
          <p:cNvSpPr/>
          <p:nvPr/>
        </p:nvSpPr>
        <p:spPr>
          <a:xfrm>
            <a:off x="6731597" y="3397885"/>
            <a:ext cx="1578429" cy="284152"/>
          </a:xfrm>
          <a:prstGeom prst="roundRect">
            <a:avLst>
              <a:gd name="adj" fmla="val 50000"/>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ysClr val="windowText" lastClr="000000"/>
                </a:solidFill>
                <a:latin typeface="Montserrat" pitchFamily="2" charset="77"/>
              </a:rPr>
              <a:t>HỒNG NHUNG</a:t>
            </a:r>
          </a:p>
        </p:txBody>
      </p:sp>
      <p:sp>
        <p:nvSpPr>
          <p:cNvPr id="22" name="Rounded Rectangle 21">
            <a:extLst>
              <a:ext uri="{FF2B5EF4-FFF2-40B4-BE49-F238E27FC236}">
                <a16:creationId xmlns:a16="http://schemas.microsoft.com/office/drawing/2014/main" id="{A765F0F5-293B-3C4D-A8B5-58D6E6A3FB68}"/>
              </a:ext>
            </a:extLst>
          </p:cNvPr>
          <p:cNvSpPr/>
          <p:nvPr/>
        </p:nvSpPr>
        <p:spPr>
          <a:xfrm>
            <a:off x="9716533" y="3403470"/>
            <a:ext cx="1578429" cy="284152"/>
          </a:xfrm>
          <a:prstGeom prst="roundRect">
            <a:avLst>
              <a:gd name="adj" fmla="val 50000"/>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ysClr val="windowText" lastClr="000000"/>
                </a:solidFill>
                <a:latin typeface="Montserrat" pitchFamily="2" charset="77"/>
              </a:rPr>
              <a:t>PHƯƠNG NGA</a:t>
            </a:r>
          </a:p>
        </p:txBody>
      </p:sp>
      <p:pic>
        <p:nvPicPr>
          <p:cNvPr id="23" name="Picture 22">
            <a:extLst>
              <a:ext uri="{FF2B5EF4-FFF2-40B4-BE49-F238E27FC236}">
                <a16:creationId xmlns:a16="http://schemas.microsoft.com/office/drawing/2014/main" id="{CEF3DE52-EB9D-DF46-9196-DCD75626D44F}"/>
              </a:ext>
            </a:extLst>
          </p:cNvPr>
          <p:cNvPicPr>
            <a:picLocks noChangeAspect="1"/>
          </p:cNvPicPr>
          <p:nvPr/>
        </p:nvPicPr>
        <p:blipFill>
          <a:blip r:embed="rId10"/>
          <a:stretch>
            <a:fillRect/>
          </a:stretch>
        </p:blipFill>
        <p:spPr>
          <a:xfrm>
            <a:off x="3132425" y="3848940"/>
            <a:ext cx="2898928" cy="2395860"/>
          </a:xfrm>
          <a:prstGeom prst="rect">
            <a:avLst/>
          </a:prstGeom>
        </p:spPr>
      </p:pic>
      <p:sp>
        <p:nvSpPr>
          <p:cNvPr id="28" name="Rounded Rectangle 27">
            <a:extLst>
              <a:ext uri="{FF2B5EF4-FFF2-40B4-BE49-F238E27FC236}">
                <a16:creationId xmlns:a16="http://schemas.microsoft.com/office/drawing/2014/main" id="{9783914B-1689-CD40-970D-7A3B7F1291A7}"/>
              </a:ext>
            </a:extLst>
          </p:cNvPr>
          <p:cNvSpPr/>
          <p:nvPr/>
        </p:nvSpPr>
        <p:spPr>
          <a:xfrm>
            <a:off x="701716" y="6385278"/>
            <a:ext cx="1698445" cy="284152"/>
          </a:xfrm>
          <a:prstGeom prst="roundRect">
            <a:avLst>
              <a:gd name="adj" fmla="val 50000"/>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ysClr val="windowText" lastClr="000000"/>
                </a:solidFill>
                <a:latin typeface="Montserrat" pitchFamily="2" charset="77"/>
              </a:rPr>
              <a:t>PHƯƠNG PETRIDIS</a:t>
            </a:r>
          </a:p>
        </p:txBody>
      </p:sp>
      <p:sp>
        <p:nvSpPr>
          <p:cNvPr id="29" name="Rounded Rectangle 28">
            <a:extLst>
              <a:ext uri="{FF2B5EF4-FFF2-40B4-BE49-F238E27FC236}">
                <a16:creationId xmlns:a16="http://schemas.microsoft.com/office/drawing/2014/main" id="{F3993B05-3783-1749-BB3E-9B7F3345C1BB}"/>
              </a:ext>
            </a:extLst>
          </p:cNvPr>
          <p:cNvSpPr/>
          <p:nvPr/>
        </p:nvSpPr>
        <p:spPr>
          <a:xfrm>
            <a:off x="3746661" y="6406119"/>
            <a:ext cx="1578429" cy="284152"/>
          </a:xfrm>
          <a:prstGeom prst="roundRect">
            <a:avLst>
              <a:gd name="adj" fmla="val 50000"/>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ysClr val="windowText" lastClr="000000"/>
                </a:solidFill>
                <a:latin typeface="Montserrat" pitchFamily="2" charset="77"/>
              </a:rPr>
              <a:t>TƯỜNG VI</a:t>
            </a:r>
          </a:p>
        </p:txBody>
      </p:sp>
      <p:sp>
        <p:nvSpPr>
          <p:cNvPr id="30" name="Rounded Rectangle 29">
            <a:extLst>
              <a:ext uri="{FF2B5EF4-FFF2-40B4-BE49-F238E27FC236}">
                <a16:creationId xmlns:a16="http://schemas.microsoft.com/office/drawing/2014/main" id="{61A4A351-8AF7-B94F-8FA2-0AB228317657}"/>
              </a:ext>
            </a:extLst>
          </p:cNvPr>
          <p:cNvSpPr/>
          <p:nvPr/>
        </p:nvSpPr>
        <p:spPr>
          <a:xfrm>
            <a:off x="6731597" y="6411704"/>
            <a:ext cx="1578429" cy="284152"/>
          </a:xfrm>
          <a:prstGeom prst="roundRect">
            <a:avLst>
              <a:gd name="adj" fmla="val 50000"/>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ysClr val="windowText" lastClr="000000"/>
                </a:solidFill>
                <a:latin typeface="Montserrat" pitchFamily="2" charset="77"/>
              </a:rPr>
              <a:t>DIÊN HUÊ</a:t>
            </a:r>
          </a:p>
        </p:txBody>
      </p:sp>
      <p:sp>
        <p:nvSpPr>
          <p:cNvPr id="31" name="Rounded Rectangle 30">
            <a:extLst>
              <a:ext uri="{FF2B5EF4-FFF2-40B4-BE49-F238E27FC236}">
                <a16:creationId xmlns:a16="http://schemas.microsoft.com/office/drawing/2014/main" id="{7BB1F91F-8CB4-0448-BA76-DC935C5E974E}"/>
              </a:ext>
            </a:extLst>
          </p:cNvPr>
          <p:cNvSpPr/>
          <p:nvPr/>
        </p:nvSpPr>
        <p:spPr>
          <a:xfrm>
            <a:off x="9716533" y="6417289"/>
            <a:ext cx="1578429" cy="284152"/>
          </a:xfrm>
          <a:prstGeom prst="roundRect">
            <a:avLst>
              <a:gd name="adj" fmla="val 50000"/>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ysClr val="windowText" lastClr="000000"/>
                </a:solidFill>
                <a:latin typeface="Montserrat" pitchFamily="2" charset="77"/>
              </a:rPr>
              <a:t>LỆ HÒA</a:t>
            </a:r>
          </a:p>
        </p:txBody>
      </p:sp>
      <p:pic>
        <p:nvPicPr>
          <p:cNvPr id="32" name="Picture 31">
            <a:extLst>
              <a:ext uri="{FF2B5EF4-FFF2-40B4-BE49-F238E27FC236}">
                <a16:creationId xmlns:a16="http://schemas.microsoft.com/office/drawing/2014/main" id="{068B8935-3F04-F644-83A3-ABF2DC191458}"/>
              </a:ext>
            </a:extLst>
          </p:cNvPr>
          <p:cNvPicPr>
            <a:picLocks noChangeAspect="1"/>
          </p:cNvPicPr>
          <p:nvPr/>
        </p:nvPicPr>
        <p:blipFill rotWithShape="1">
          <a:blip r:embed="rId11"/>
          <a:srcRect l="13000" r="8499"/>
          <a:stretch/>
        </p:blipFill>
        <p:spPr>
          <a:xfrm>
            <a:off x="9141330" y="3859235"/>
            <a:ext cx="2897610" cy="2385565"/>
          </a:xfrm>
          <a:prstGeom prst="rect">
            <a:avLst/>
          </a:prstGeom>
        </p:spPr>
      </p:pic>
      <p:pic>
        <p:nvPicPr>
          <p:cNvPr id="33" name="Picture 32">
            <a:extLst>
              <a:ext uri="{FF2B5EF4-FFF2-40B4-BE49-F238E27FC236}">
                <a16:creationId xmlns:a16="http://schemas.microsoft.com/office/drawing/2014/main" id="{A1742621-A67C-6F41-88D0-9461FE9B174D}"/>
              </a:ext>
            </a:extLst>
          </p:cNvPr>
          <p:cNvPicPr>
            <a:picLocks noChangeAspect="1"/>
          </p:cNvPicPr>
          <p:nvPr/>
        </p:nvPicPr>
        <p:blipFill rotWithShape="1">
          <a:blip r:embed="rId12"/>
          <a:srcRect l="7128" r="4327"/>
          <a:stretch/>
        </p:blipFill>
        <p:spPr>
          <a:xfrm>
            <a:off x="6124250" y="3854960"/>
            <a:ext cx="2897608" cy="2363467"/>
          </a:xfrm>
          <a:prstGeom prst="rect">
            <a:avLst/>
          </a:prstGeom>
        </p:spPr>
      </p:pic>
      <p:sp>
        <p:nvSpPr>
          <p:cNvPr id="13" name="TextBox 12">
            <a:extLst>
              <a:ext uri="{FF2B5EF4-FFF2-40B4-BE49-F238E27FC236}">
                <a16:creationId xmlns:a16="http://schemas.microsoft.com/office/drawing/2014/main" id="{D7AFC6D4-5ECE-A34A-A094-E6F93F83A949}"/>
              </a:ext>
            </a:extLst>
          </p:cNvPr>
          <p:cNvSpPr txBox="1"/>
          <p:nvPr/>
        </p:nvSpPr>
        <p:spPr>
          <a:xfrm rot="21224554">
            <a:off x="1739274" y="1467104"/>
            <a:ext cx="8340522" cy="1077218"/>
          </a:xfrm>
          <a:prstGeom prst="rect">
            <a:avLst/>
          </a:prstGeom>
          <a:noFill/>
        </p:spPr>
        <p:txBody>
          <a:bodyPr wrap="square" rtlCol="0">
            <a:spAutoFit/>
          </a:bodyPr>
          <a:lstStyle/>
          <a:p>
            <a:pPr algn="ctr"/>
            <a:r>
              <a:rPr lang="en-US" sz="3200" b="1">
                <a:highlight>
                  <a:srgbClr val="FFFF00"/>
                </a:highlight>
                <a:latin typeface="Montserrat" pitchFamily="2" charset="77"/>
              </a:rPr>
              <a:t>UPDATE THUMBNAIL FINAL THEO LINK YTB KHÁCH HÀNG CUNG CẤP</a:t>
            </a:r>
          </a:p>
        </p:txBody>
      </p:sp>
      <p:sp>
        <p:nvSpPr>
          <p:cNvPr id="35" name="TextBox 34">
            <a:extLst>
              <a:ext uri="{FF2B5EF4-FFF2-40B4-BE49-F238E27FC236}">
                <a16:creationId xmlns:a16="http://schemas.microsoft.com/office/drawing/2014/main" id="{D6DDA50F-AF2E-6B45-99F7-34812F6406AD}"/>
              </a:ext>
            </a:extLst>
          </p:cNvPr>
          <p:cNvSpPr txBox="1"/>
          <p:nvPr/>
        </p:nvSpPr>
        <p:spPr>
          <a:xfrm rot="21224554">
            <a:off x="1739275" y="4347879"/>
            <a:ext cx="8340522" cy="1077218"/>
          </a:xfrm>
          <a:prstGeom prst="rect">
            <a:avLst/>
          </a:prstGeom>
          <a:noFill/>
        </p:spPr>
        <p:txBody>
          <a:bodyPr wrap="square" rtlCol="0">
            <a:spAutoFit/>
          </a:bodyPr>
          <a:lstStyle/>
          <a:p>
            <a:pPr algn="ctr"/>
            <a:r>
              <a:rPr lang="en-US" sz="3200" b="1">
                <a:highlight>
                  <a:srgbClr val="FFFF00"/>
                </a:highlight>
                <a:latin typeface="Montserrat" pitchFamily="2" charset="77"/>
              </a:rPr>
              <a:t>UPDATE THUMBNAIL FINAL THEO LINK YTB KHÁCH HÀNG CUNG CẤP</a:t>
            </a:r>
          </a:p>
        </p:txBody>
      </p:sp>
    </p:spTree>
    <p:extLst>
      <p:ext uri="{BB962C8B-B14F-4D97-AF65-F5344CB8AC3E}">
        <p14:creationId xmlns:p14="http://schemas.microsoft.com/office/powerpoint/2010/main" val="3855160728"/>
      </p:ext>
    </p:extLst>
  </p:cSld>
  <p:clrMapOvr>
    <a:masterClrMapping/>
  </p:clrMapOvr>
  <mc:AlternateContent xmlns:mc="http://schemas.openxmlformats.org/markup-compatibility/2006" xmlns:p14="http://schemas.microsoft.com/office/powerpoint/2010/main">
    <mc:Choice Requires="p14">
      <p:transition p14:dur="10" advClick="0" advTm="3600000">
        <p:push dir="u"/>
      </p:transition>
    </mc:Choice>
    <mc:Fallback xmlns="">
      <p:transition advClick="0" advTm="3600000">
        <p:push dir="u"/>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TotalTime>
  <Words>2611</Words>
  <Application>Microsoft Macintosh PowerPoint</Application>
  <PresentationFormat>Widescreen</PresentationFormat>
  <Paragraphs>247</Paragraphs>
  <Slides>18</Slides>
  <Notes>2</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Freehand521 BT</vt:lpstr>
      <vt:lpstr>Montserrat</vt:lpstr>
      <vt:lpstr>Montserrat ExtraBold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 Pham</dc:creator>
  <cp:lastModifiedBy>Kate Pham</cp:lastModifiedBy>
  <cp:revision>100</cp:revision>
  <dcterms:created xsi:type="dcterms:W3CDTF">2023-10-17T04:32:31Z</dcterms:created>
  <dcterms:modified xsi:type="dcterms:W3CDTF">2023-10-24T03:57:36Z</dcterms:modified>
</cp:coreProperties>
</file>